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39"/>
  </p:notesMasterIdLst>
  <p:handoutMasterIdLst>
    <p:handoutMasterId r:id="rId40"/>
  </p:handoutMasterIdLst>
  <p:sldIdLst>
    <p:sldId id="581" r:id="rId3"/>
    <p:sldId id="582" r:id="rId4"/>
    <p:sldId id="585" r:id="rId5"/>
    <p:sldId id="584" r:id="rId6"/>
    <p:sldId id="586" r:id="rId7"/>
    <p:sldId id="587" r:id="rId8"/>
    <p:sldId id="588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604" r:id="rId25"/>
    <p:sldId id="605" r:id="rId26"/>
    <p:sldId id="606" r:id="rId27"/>
    <p:sldId id="607" r:id="rId28"/>
    <p:sldId id="608" r:id="rId29"/>
    <p:sldId id="618" r:id="rId30"/>
    <p:sldId id="619" r:id="rId31"/>
    <p:sldId id="611" r:id="rId32"/>
    <p:sldId id="612" r:id="rId33"/>
    <p:sldId id="613" r:id="rId34"/>
    <p:sldId id="614" r:id="rId35"/>
    <p:sldId id="615" r:id="rId36"/>
    <p:sldId id="616" r:id="rId37"/>
    <p:sldId id="617" r:id="rId38"/>
  </p:sldIdLst>
  <p:sldSz cx="9144000" cy="6858000" type="screen4x3"/>
  <p:notesSz cx="6797675" cy="9872663"/>
  <p:custDataLst>
    <p:tags r:id="rId41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辜嵩貿" initials="辜嵩貿" lastIdx="3" clrIdx="0"/>
  <p:cmAuthor id="2" name="Maggie Tsai" initials="M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5C"/>
    <a:srgbClr val="588894"/>
    <a:srgbClr val="383331"/>
    <a:srgbClr val="C40C23"/>
    <a:srgbClr val="F59800"/>
    <a:srgbClr val="7A6AB1"/>
    <a:srgbClr val="F9F3F1"/>
    <a:srgbClr val="B4C4D9"/>
    <a:srgbClr val="C40C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6391" autoAdjust="0"/>
  </p:normalViewPr>
  <p:slideViewPr>
    <p:cSldViewPr>
      <p:cViewPr varScale="1">
        <p:scale>
          <a:sx n="111" d="100"/>
          <a:sy n="111" d="100"/>
        </p:scale>
        <p:origin x="201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25" d="100"/>
          <a:sy n="125" d="100"/>
        </p:scale>
        <p:origin x="1992" y="-32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rgbClr val="588894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37684" custLinFactNeighborX="2311" custLinFactNeighborY="-155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65CB75-3B0B-443E-94B5-2DE8CD8EAEBD}" type="presOf" srcId="{9A3ABBBA-D60E-40BA-B04C-8D5CD1E407F0}" destId="{4D7E6876-04DF-41D7-9089-9EE7736B18E5}" srcOrd="0" destOrd="0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EE3280B5-CF91-42A3-88B7-BE5CC739C7FA}" type="presOf" srcId="{20BA5600-D056-4406-B85C-2A75AF321485}" destId="{B869DC26-2DFA-453A-87CA-8CE078A55AE2}" srcOrd="0" destOrd="1" presId="urn:microsoft.com/office/officeart/2005/8/layout/vList5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86AD2347-85DD-4DEF-BB1F-D9C7B45175F0}" type="presOf" srcId="{4AA09CAC-0380-468D-8EDD-F3A01A1B2C3D}" destId="{7C8462F9-3D54-4160-832E-D0528706BE1C}" srcOrd="0" destOrd="0" presId="urn:microsoft.com/office/officeart/2005/8/layout/vList5"/>
    <dgm:cxn modelId="{16348BB1-BC4D-4094-B4EE-9B2824479F03}" type="presOf" srcId="{A47DFA38-612E-44BD-BFF4-2F9B0128100F}" destId="{B869DC26-2DFA-453A-87CA-8CE078A55AE2}" srcOrd="0" destOrd="0" presId="urn:microsoft.com/office/officeart/2005/8/layout/vList5"/>
    <dgm:cxn modelId="{13A325F2-0551-4A79-B8D7-4FBC99A09369}" type="presParOf" srcId="{4D7E6876-04DF-41D7-9089-9EE7736B18E5}" destId="{8CC9ED6F-F66D-4462-822B-741BAC3466E8}" srcOrd="0" destOrd="0" presId="urn:microsoft.com/office/officeart/2005/8/layout/vList5"/>
    <dgm:cxn modelId="{5646DE59-C334-471F-A4EE-E99EDCCFABAB}" type="presParOf" srcId="{8CC9ED6F-F66D-4462-822B-741BAC3466E8}" destId="{7C8462F9-3D54-4160-832E-D0528706BE1C}" srcOrd="0" destOrd="0" presId="urn:microsoft.com/office/officeart/2005/8/layout/vList5"/>
    <dgm:cxn modelId="{FC157F3C-205F-4502-AD26-E22E85001483}" type="presParOf" srcId="{8CC9ED6F-F66D-4462-822B-741BAC3466E8}" destId="{B869DC26-2DFA-453A-87CA-8CE078A55AE2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B65EA4-C2D5-487E-80E5-A37F413C59B5}" type="presOf" srcId="{A47DFA38-612E-44BD-BFF4-2F9B0128100F}" destId="{B869DC26-2DFA-453A-87CA-8CE078A55AE2}" srcOrd="0" destOrd="0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0BBD4CAC-70FD-4F78-A5B0-992906EA47A7}" type="presOf" srcId="{20BA5600-D056-4406-B85C-2A75AF321485}" destId="{B869DC26-2DFA-453A-87CA-8CE078A55AE2}" srcOrd="0" destOrd="1" presId="urn:microsoft.com/office/officeart/2005/8/layout/vList5"/>
    <dgm:cxn modelId="{EE16470D-484F-4A01-BF51-B0931F45DAD7}" type="presOf" srcId="{9A3ABBBA-D60E-40BA-B04C-8D5CD1E407F0}" destId="{4D7E6876-04DF-41D7-9089-9EE7736B18E5}" srcOrd="0" destOrd="0" presId="urn:microsoft.com/office/officeart/2005/8/layout/vList5"/>
    <dgm:cxn modelId="{A1648372-FC9E-4483-B650-34BCB358C96F}" type="presOf" srcId="{4AA09CAC-0380-468D-8EDD-F3A01A1B2C3D}" destId="{7C8462F9-3D54-4160-832E-D0528706BE1C}" srcOrd="0" destOrd="0" presId="urn:microsoft.com/office/officeart/2005/8/layout/vList5"/>
    <dgm:cxn modelId="{E16F62D2-E51E-402C-924A-E67318057A9B}" type="presParOf" srcId="{4D7E6876-04DF-41D7-9089-9EE7736B18E5}" destId="{8CC9ED6F-F66D-4462-822B-741BAC3466E8}" srcOrd="0" destOrd="0" presId="urn:microsoft.com/office/officeart/2005/8/layout/vList5"/>
    <dgm:cxn modelId="{491C0A29-9CBD-4A0A-BBD2-E83D5DB1DF85}" type="presParOf" srcId="{8CC9ED6F-F66D-4462-822B-741BAC3466E8}" destId="{7C8462F9-3D54-4160-832E-D0528706BE1C}" srcOrd="0" destOrd="0" presId="urn:microsoft.com/office/officeart/2005/8/layout/vList5"/>
    <dgm:cxn modelId="{9439E453-ED1D-44D0-B18E-E55436A6439B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B2C16E-F717-4B8C-A0BA-836CB1EF4810}" type="presOf" srcId="{20BA5600-D056-4406-B85C-2A75AF321485}" destId="{B869DC26-2DFA-453A-87CA-8CE078A55AE2}" srcOrd="0" destOrd="1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4AD2D32C-3143-4FF0-86E5-FC80C433529D}" type="presOf" srcId="{4AA09CAC-0380-468D-8EDD-F3A01A1B2C3D}" destId="{7C8462F9-3D54-4160-832E-D0528706BE1C}" srcOrd="0" destOrd="0" presId="urn:microsoft.com/office/officeart/2005/8/layout/vList5"/>
    <dgm:cxn modelId="{D5C76FA6-6FC9-45C4-84FC-49B6B815E5A2}" type="presOf" srcId="{9A3ABBBA-D60E-40BA-B04C-8D5CD1E407F0}" destId="{4D7E6876-04DF-41D7-9089-9EE7736B18E5}" srcOrd="0" destOrd="0" presId="urn:microsoft.com/office/officeart/2005/8/layout/vList5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3D8875F1-72CF-4C69-BF9C-F6142D40912B}" type="presOf" srcId="{A47DFA38-612E-44BD-BFF4-2F9B0128100F}" destId="{B869DC26-2DFA-453A-87CA-8CE078A55AE2}" srcOrd="0" destOrd="0" presId="urn:microsoft.com/office/officeart/2005/8/layout/vList5"/>
    <dgm:cxn modelId="{0EB4890B-F802-4E56-8A5A-AD0A0E202F8B}" type="presParOf" srcId="{4D7E6876-04DF-41D7-9089-9EE7736B18E5}" destId="{8CC9ED6F-F66D-4462-822B-741BAC3466E8}" srcOrd="0" destOrd="0" presId="urn:microsoft.com/office/officeart/2005/8/layout/vList5"/>
    <dgm:cxn modelId="{1E7B990B-8657-4526-961C-3A2F5A00D241}" type="presParOf" srcId="{8CC9ED6F-F66D-4462-822B-741BAC3466E8}" destId="{7C8462F9-3D54-4160-832E-D0528706BE1C}" srcOrd="0" destOrd="0" presId="urn:microsoft.com/office/officeart/2005/8/layout/vList5"/>
    <dgm:cxn modelId="{81960FB0-A583-44E5-9AA0-288A785BEE08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 custLinFactNeighborX="226" custLinFactNeighborY="960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3AE361-CF4B-4FC0-BEB0-247FA10DA94C}" type="presOf" srcId="{4AA09CAC-0380-468D-8EDD-F3A01A1B2C3D}" destId="{7C8462F9-3D54-4160-832E-D0528706BE1C}" srcOrd="0" destOrd="0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5B890FBB-B8FB-4D2B-B93C-AA0B81ADBA41}" type="presOf" srcId="{20BA5600-D056-4406-B85C-2A75AF321485}" destId="{B869DC26-2DFA-453A-87CA-8CE078A55AE2}" srcOrd="0" destOrd="1" presId="urn:microsoft.com/office/officeart/2005/8/layout/vList5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EC1011B3-F477-40BF-A680-FF392809E433}" type="presOf" srcId="{9A3ABBBA-D60E-40BA-B04C-8D5CD1E407F0}" destId="{4D7E6876-04DF-41D7-9089-9EE7736B18E5}" srcOrd="0" destOrd="0" presId="urn:microsoft.com/office/officeart/2005/8/layout/vList5"/>
    <dgm:cxn modelId="{FB2E5849-D490-45FD-B441-2052D18565AF}" type="presOf" srcId="{A47DFA38-612E-44BD-BFF4-2F9B0128100F}" destId="{B869DC26-2DFA-453A-87CA-8CE078A55AE2}" srcOrd="0" destOrd="0" presId="urn:microsoft.com/office/officeart/2005/8/layout/vList5"/>
    <dgm:cxn modelId="{E7E776ED-3FA7-45E4-BEF2-75A7F7F75681}" type="presParOf" srcId="{4D7E6876-04DF-41D7-9089-9EE7736B18E5}" destId="{8CC9ED6F-F66D-4462-822B-741BAC3466E8}" srcOrd="0" destOrd="0" presId="urn:microsoft.com/office/officeart/2005/8/layout/vList5"/>
    <dgm:cxn modelId="{6CC109BC-C22E-4EA9-86C9-693B791FD12E}" type="presParOf" srcId="{8CC9ED6F-F66D-4462-822B-741BAC3466E8}" destId="{7C8462F9-3D54-4160-832E-D0528706BE1C}" srcOrd="0" destOrd="0" presId="urn:microsoft.com/office/officeart/2005/8/layout/vList5"/>
    <dgm:cxn modelId="{A12940DD-0222-4928-B701-C1197C66DA79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3974913" y="-1795822"/>
          <a:ext cx="1008112" cy="4599757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 rot="-5400000">
        <a:off x="2179091" y="49212"/>
        <a:ext cx="4550545" cy="909688"/>
      </dsp:txXfrm>
    </dsp:sp>
    <dsp:sp modelId="{7C8462F9-3D54-4160-832E-D0528706BE1C}">
      <dsp:nvSpPr>
        <dsp:cNvPr id="0" name=""/>
        <dsp:cNvSpPr/>
      </dsp:nvSpPr>
      <dsp:spPr>
        <a:xfrm>
          <a:off x="65263" y="0"/>
          <a:ext cx="2178842" cy="1008112"/>
        </a:xfrm>
        <a:prstGeom prst="roundRect">
          <a:avLst/>
        </a:prstGeom>
        <a:solidFill>
          <a:srgbClr val="588894"/>
        </a:solidFill>
        <a:ln w="25400" cap="flat" cmpd="sng" algn="ctr">
          <a:solidFill>
            <a:srgbClr val="5888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114475" y="49212"/>
        <a:ext cx="2080418" cy="909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3994912" y="-1702235"/>
          <a:ext cx="1069502" cy="447397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/>
        </a:p>
      </dsp:txBody>
      <dsp:txXfrm rot="-5400000">
        <a:off x="2292677" y="52209"/>
        <a:ext cx="4421764" cy="965084"/>
      </dsp:txXfrm>
    </dsp:sp>
    <dsp:sp modelId="{7C8462F9-3D54-4160-832E-D0528706BE1C}">
      <dsp:nvSpPr>
        <dsp:cNvPr id="0" name=""/>
        <dsp:cNvSpPr/>
      </dsp:nvSpPr>
      <dsp:spPr>
        <a:xfrm>
          <a:off x="315" y="0"/>
          <a:ext cx="2292360" cy="1069502"/>
        </a:xfrm>
        <a:prstGeom prst="roundRect">
          <a:avLst/>
        </a:prstGeom>
        <a:solidFill>
          <a:srgbClr val="588894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400" kern="1200" dirty="0"/>
        </a:p>
      </dsp:txBody>
      <dsp:txXfrm>
        <a:off x="52524" y="52209"/>
        <a:ext cx="2187942" cy="965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3973212" y="-1676425"/>
          <a:ext cx="1129142" cy="448199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3000" kern="1200" dirty="0"/>
        </a:p>
      </dsp:txBody>
      <dsp:txXfrm rot="-5400000">
        <a:off x="2296787" y="55120"/>
        <a:ext cx="4426873" cy="1018902"/>
      </dsp:txXfrm>
    </dsp:sp>
    <dsp:sp modelId="{7C8462F9-3D54-4160-832E-D0528706BE1C}">
      <dsp:nvSpPr>
        <dsp:cNvPr id="0" name=""/>
        <dsp:cNvSpPr/>
      </dsp:nvSpPr>
      <dsp:spPr>
        <a:xfrm>
          <a:off x="316" y="0"/>
          <a:ext cx="2296470" cy="1129142"/>
        </a:xfrm>
        <a:prstGeom prst="roundRect">
          <a:avLst/>
        </a:prstGeom>
        <a:solidFill>
          <a:srgbClr val="588894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700" kern="1200" dirty="0"/>
        </a:p>
      </dsp:txBody>
      <dsp:txXfrm>
        <a:off x="55436" y="55120"/>
        <a:ext cx="2186230" cy="1018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4033727" y="-1736940"/>
          <a:ext cx="1008112" cy="448199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 rot="-5400000">
        <a:off x="2296787" y="49212"/>
        <a:ext cx="4432781" cy="909688"/>
      </dsp:txXfrm>
    </dsp:sp>
    <dsp:sp modelId="{7C8462F9-3D54-4160-832E-D0528706BE1C}">
      <dsp:nvSpPr>
        <dsp:cNvPr id="0" name=""/>
        <dsp:cNvSpPr/>
      </dsp:nvSpPr>
      <dsp:spPr>
        <a:xfrm>
          <a:off x="6511" y="0"/>
          <a:ext cx="2296470" cy="1008112"/>
        </a:xfrm>
        <a:prstGeom prst="roundRect">
          <a:avLst/>
        </a:prstGeom>
        <a:solidFill>
          <a:srgbClr val="588894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55723" y="49212"/>
        <a:ext cx="2198046" cy="90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945448" cy="493554"/>
          </a:xfrm>
          <a:prstGeom prst="rect">
            <a:avLst/>
          </a:prstGeom>
        </p:spPr>
        <p:txBody>
          <a:bodyPr vert="horz" lIns="90962" tIns="45479" rIns="90962" bIns="45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52" y="1"/>
            <a:ext cx="2945448" cy="493554"/>
          </a:xfrm>
          <a:prstGeom prst="rect">
            <a:avLst/>
          </a:prstGeom>
        </p:spPr>
        <p:txBody>
          <a:bodyPr vert="horz" lIns="90962" tIns="45479" rIns="90962" bIns="45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1" y="9377539"/>
            <a:ext cx="2945448" cy="493553"/>
          </a:xfrm>
          <a:prstGeom prst="rect">
            <a:avLst/>
          </a:prstGeom>
        </p:spPr>
        <p:txBody>
          <a:bodyPr vert="horz" lIns="90962" tIns="45479" rIns="90962" bIns="45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52" y="9377539"/>
            <a:ext cx="2945448" cy="493553"/>
          </a:xfrm>
          <a:prstGeom prst="rect">
            <a:avLst/>
          </a:prstGeom>
        </p:spPr>
        <p:txBody>
          <a:bodyPr vert="horz" lIns="90962" tIns="45479" rIns="90962" bIns="45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6F9E94C-7340-442D-9027-F9CE0F1BE7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6570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945448" cy="493554"/>
          </a:xfrm>
          <a:prstGeom prst="rect">
            <a:avLst/>
          </a:prstGeom>
        </p:spPr>
        <p:txBody>
          <a:bodyPr vert="horz" lIns="90962" tIns="45479" rIns="90962" bIns="45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52" y="1"/>
            <a:ext cx="2945448" cy="493554"/>
          </a:xfrm>
          <a:prstGeom prst="rect">
            <a:avLst/>
          </a:prstGeom>
        </p:spPr>
        <p:txBody>
          <a:bodyPr vert="horz" lIns="90962" tIns="45479" rIns="90962" bIns="45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2" tIns="45479" rIns="90962" bIns="4547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6" y="4689560"/>
            <a:ext cx="5437506" cy="4441989"/>
          </a:xfrm>
          <a:prstGeom prst="rect">
            <a:avLst/>
          </a:prstGeom>
        </p:spPr>
        <p:txBody>
          <a:bodyPr vert="horz" lIns="90962" tIns="45479" rIns="90962" bIns="45479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377539"/>
            <a:ext cx="2945448" cy="493553"/>
          </a:xfrm>
          <a:prstGeom prst="rect">
            <a:avLst/>
          </a:prstGeom>
        </p:spPr>
        <p:txBody>
          <a:bodyPr vert="horz" lIns="90962" tIns="45479" rIns="90962" bIns="45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52" y="9377539"/>
            <a:ext cx="2945448" cy="493553"/>
          </a:xfrm>
          <a:prstGeom prst="rect">
            <a:avLst/>
          </a:prstGeom>
        </p:spPr>
        <p:txBody>
          <a:bodyPr vert="horz" lIns="90962" tIns="45479" rIns="90962" bIns="45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A4145C2-0894-4CBE-AA21-A4F1777A7A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1224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4145C2-0894-4CBE-AA21-A4F1777A7A9C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16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F6C0B-7B1D-46B9-BEF8-34BAE70292C5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4B63B-6CA1-4722-8C2D-DAEA2AFCC36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15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8B328-90DE-4F57-A73D-7883FDAEC42D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F51C0-4BDB-41ED-AEE7-12E2F8CD395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81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3A48D-C475-4E9C-B8CC-CA25289329B7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C155-1F5E-4088-88F9-97FCD0CAABD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3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DA2D-F10A-4BA6-9334-C34CFF60BB97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63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617D-2E83-4A9C-A815-ACA9E1797E40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04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6D29-25F8-4174-A740-EA481FDB3AE5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719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C463-21D7-4399-BEDB-54C425696941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44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4ADA-C292-44F8-83EA-D9B02299CAC9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94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E3E-5841-4F51-ABE8-9C2AF99DEEED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2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BBF7-1A07-4FFC-8551-7F376EE60D7D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48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62D4-72F2-40DE-B60B-E8077C2B793E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7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2902A-0E2D-4662-BDD1-9204861C7591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7894-2EF6-4B65-91D0-76DC44A98A6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02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88CA-03EB-4A51-9291-E3F12D497D48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43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6A82-64C7-453C-A690-D4FAAC601AFE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973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02C0-3C4D-4D20-B59D-D6DAB8FFF3AF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7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CB87D-96FB-46AF-A640-064D350EE3CE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59F9E-8241-4E1C-AB3C-4135FE6C054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14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A4B99-D6AB-4D8B-A65B-8510B67CA2D8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55A11-4B07-4425-A8E6-3694A4A16AC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1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7FF6C-95F7-4BEA-A895-63783C880FF8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2192F-B92A-4591-9442-DCD3C0DDB67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98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74A82-4A59-40AA-9C3F-76A1F4E6790B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81C62-3BAC-4FBE-B75A-B298C9E46A5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6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1B876-785B-42D4-90EF-EA79B8C7D4A4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C9D0-2F0D-4A55-9A54-06DF134CC6C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8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1E8FF-6CB3-415D-823B-594E8039EE16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7263E-CC8E-416A-8235-5FFB8B91F99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04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CDEE4-3DD7-4C2F-9CC1-873838BEED26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5642E-B271-4443-97E8-C1C9C3D001B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13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2A94E3-A56E-49AA-A21D-C1AD30AB0AD8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BD7A8A-4DAA-45FF-B175-5144551574D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4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A8D4-6583-4E91-A567-DF3F5B41544D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29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.xml"/><Relationship Id="rId18" Type="http://schemas.microsoft.com/office/2007/relationships/diagramDrawing" Target="../diagrams/drawing1.xml"/><Relationship Id="rId26" Type="http://schemas.openxmlformats.org/officeDocument/2006/relationships/diagramLayout" Target="../diagrams/layout3.xml"/><Relationship Id="rId21" Type="http://schemas.openxmlformats.org/officeDocument/2006/relationships/diagramLayout" Target="../diagrams/layout2.xml"/><Relationship Id="rId34" Type="http://schemas.openxmlformats.org/officeDocument/2006/relationships/diagramColors" Target="../diagrams/colors4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diagramColors" Target="../diagrams/colors1.xml"/><Relationship Id="rId25" Type="http://schemas.openxmlformats.org/officeDocument/2006/relationships/diagramData" Target="../diagrams/data3.xml"/><Relationship Id="rId33" Type="http://schemas.openxmlformats.org/officeDocument/2006/relationships/diagramQuickStyle" Target="../diagrams/quickStyle4.xml"/><Relationship Id="rId2" Type="http://schemas.openxmlformats.org/officeDocument/2006/relationships/tags" Target="../tags/tag7.xml"/><Relationship Id="rId16" Type="http://schemas.openxmlformats.org/officeDocument/2006/relationships/diagramQuickStyle" Target="../diagrams/quickStyle1.xml"/><Relationship Id="rId20" Type="http://schemas.openxmlformats.org/officeDocument/2006/relationships/diagramData" Target="../diagrams/data2.xml"/><Relationship Id="rId29" Type="http://schemas.microsoft.com/office/2007/relationships/diagramDrawing" Target="../diagrams/drawing3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microsoft.com/office/2007/relationships/diagramDrawing" Target="../diagrams/drawing2.xml"/><Relationship Id="rId32" Type="http://schemas.openxmlformats.org/officeDocument/2006/relationships/diagramLayout" Target="../diagrams/layout4.xml"/><Relationship Id="rId37" Type="http://schemas.openxmlformats.org/officeDocument/2006/relationships/image" Target="../media/image44.jpeg"/><Relationship Id="rId5" Type="http://schemas.openxmlformats.org/officeDocument/2006/relationships/tags" Target="../tags/tag10.xml"/><Relationship Id="rId15" Type="http://schemas.openxmlformats.org/officeDocument/2006/relationships/diagramLayout" Target="../diagrams/layout1.xml"/><Relationship Id="rId23" Type="http://schemas.openxmlformats.org/officeDocument/2006/relationships/diagramColors" Target="../diagrams/colors2.xml"/><Relationship Id="rId28" Type="http://schemas.openxmlformats.org/officeDocument/2006/relationships/diagramColors" Target="../diagrams/colors3.xml"/><Relationship Id="rId36" Type="http://schemas.openxmlformats.org/officeDocument/2006/relationships/image" Target="../media/image43.png"/><Relationship Id="rId10" Type="http://schemas.openxmlformats.org/officeDocument/2006/relationships/tags" Target="../tags/tag15.xml"/><Relationship Id="rId19" Type="http://schemas.openxmlformats.org/officeDocument/2006/relationships/image" Target="../media/image41.png"/><Relationship Id="rId31" Type="http://schemas.openxmlformats.org/officeDocument/2006/relationships/diagramData" Target="../diagrams/data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diagramData" Target="../diagrams/data1.xml"/><Relationship Id="rId22" Type="http://schemas.openxmlformats.org/officeDocument/2006/relationships/diagramQuickStyle" Target="../diagrams/quickStyle2.xml"/><Relationship Id="rId27" Type="http://schemas.openxmlformats.org/officeDocument/2006/relationships/diagramQuickStyle" Target="../diagrams/quickStyle3.xml"/><Relationship Id="rId30" Type="http://schemas.openxmlformats.org/officeDocument/2006/relationships/image" Target="../media/image42.png"/><Relationship Id="rId35" Type="http://schemas.microsoft.com/office/2007/relationships/diagramDrawing" Target="../diagrams/drawing4.xml"/><Relationship Id="rId8" Type="http://schemas.openxmlformats.org/officeDocument/2006/relationships/tags" Target="../tags/tag13.xml"/><Relationship Id="rId3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i+have+aids+please+hug+me&amp;source=images&amp;cd=&amp;cad=rja&amp;docid=fAOMVZcm2PO-gM&amp;tbnid=4HmLiYXZ7hkBMM:&amp;ved=0CAUQjRw&amp;url=http://www.juesatta.com/tag/i-have-aids-please-hug-me-i-cant-make-you-sick/&amp;ei=csPsUcv6OOHQiAfTkoHIBg&amp;psig=AFQjCNG-BJJNko6aTC9fVfl5_AurMgAnpg&amp;ust=13745574002431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E5301F62-E527-430F-AF58-A8666358B360}"/>
              </a:ext>
            </a:extLst>
          </p:cNvPr>
          <p:cNvSpPr/>
          <p:nvPr/>
        </p:nvSpPr>
        <p:spPr>
          <a:xfrm>
            <a:off x="-32789" y="-392032"/>
            <a:ext cx="10909069" cy="7391348"/>
          </a:xfrm>
          <a:prstGeom prst="rtTriangle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D8B5E6-ACDC-49F9-84DB-34E7456AF497}"/>
              </a:ext>
            </a:extLst>
          </p:cNvPr>
          <p:cNvSpPr/>
          <p:nvPr/>
        </p:nvSpPr>
        <p:spPr>
          <a:xfrm>
            <a:off x="467544" y="1452947"/>
            <a:ext cx="8209328" cy="3261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PA_文本框 29">
            <a:extLst>
              <a:ext uri="{FF2B5EF4-FFF2-40B4-BE49-F238E27FC236}">
                <a16:creationId xmlns:a16="http://schemas.microsoft.com/office/drawing/2014/main" id="{D84E8BD8-0066-45B7-8E20-EA013944EF8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06939" y="4024641"/>
            <a:ext cx="66784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kumimoji="0" lang="th-TH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กรมควบคุมโรค</a:t>
            </a:r>
            <a:r>
              <a:rPr kumimoji="0" lang="th-TH" altLang="zh-TW" sz="24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กระทรวงสาธารณสุข</a:t>
            </a:r>
            <a:r>
              <a:rPr kumimoji="0" lang="th-TH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และสวัสดิการ 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23443"/>
            <a:ext cx="988629" cy="988629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0561" y="4817138"/>
            <a:ext cx="9133439" cy="2040861"/>
            <a:chOff x="10561" y="4505494"/>
            <a:chExt cx="9534654" cy="2352506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D0B11D52-2D2A-47E9-8A08-27A67ED5F477}"/>
                </a:ext>
              </a:extLst>
            </p:cNvPr>
            <p:cNvGrpSpPr/>
            <p:nvPr/>
          </p:nvGrpSpPr>
          <p:grpSpPr>
            <a:xfrm>
              <a:off x="4463277" y="4505494"/>
              <a:ext cx="3728742" cy="2352506"/>
              <a:chOff x="2010490" y="69385"/>
              <a:chExt cx="6067597" cy="399842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" name="Oval 50">
                <a:extLst>
                  <a:ext uri="{FF2B5EF4-FFF2-40B4-BE49-F238E27FC236}">
                    <a16:creationId xmlns:a16="http://schemas.microsoft.com/office/drawing/2014/main" id="{51110724-A962-449F-B99C-767009144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00227" y="1782227"/>
                <a:ext cx="590289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868687" h="3240000">
                    <a:moveTo>
                      <a:pt x="1433799" y="2290728"/>
                    </a:moveTo>
                    <a:cubicBezTo>
                      <a:pt x="1317650" y="2346839"/>
                      <a:pt x="1203301" y="2394700"/>
                      <a:pt x="1093028" y="2434329"/>
                    </a:cubicBezTo>
                    <a:cubicBezTo>
                      <a:pt x="1167481" y="2812207"/>
                      <a:pt x="1292592" y="3060000"/>
                      <a:pt x="1434343" y="3060000"/>
                    </a:cubicBezTo>
                    <a:cubicBezTo>
                      <a:pt x="1576138" y="3060000"/>
                      <a:pt x="1701284" y="2812053"/>
                      <a:pt x="1774025" y="2433735"/>
                    </a:cubicBezTo>
                    <a:cubicBezTo>
                      <a:pt x="1663854" y="2394452"/>
                      <a:pt x="1549823" y="2346469"/>
                      <a:pt x="1433799" y="2290728"/>
                    </a:cubicBezTo>
                    <a:close/>
                    <a:moveTo>
                      <a:pt x="1824954" y="2078037"/>
                    </a:moveTo>
                    <a:cubicBezTo>
                      <a:pt x="1794480" y="2097450"/>
                      <a:pt x="1763147" y="2116057"/>
                      <a:pt x="1731343" y="2134419"/>
                    </a:cubicBezTo>
                    <a:lnTo>
                      <a:pt x="1635415" y="2187161"/>
                    </a:lnTo>
                    <a:cubicBezTo>
                      <a:pt x="1691788" y="2215044"/>
                      <a:pt x="1747931" y="2239109"/>
                      <a:pt x="1803378" y="2259350"/>
                    </a:cubicBezTo>
                    <a:cubicBezTo>
                      <a:pt x="1812120" y="2201101"/>
                      <a:pt x="1819148" y="2140526"/>
                      <a:pt x="1824954" y="2078037"/>
                    </a:cubicBezTo>
                    <a:close/>
                    <a:moveTo>
                      <a:pt x="1042306" y="2077178"/>
                    </a:moveTo>
                    <a:cubicBezTo>
                      <a:pt x="1047949" y="2140175"/>
                      <a:pt x="1055328" y="2201182"/>
                      <a:pt x="1063873" y="2259905"/>
                    </a:cubicBezTo>
                    <a:cubicBezTo>
                      <a:pt x="1119365" y="2238275"/>
                      <a:pt x="1176217" y="2214355"/>
                      <a:pt x="1233887" y="2187801"/>
                    </a:cubicBezTo>
                    <a:cubicBezTo>
                      <a:pt x="1201538" y="2170955"/>
                      <a:pt x="1169452" y="2152957"/>
                      <a:pt x="1137343" y="2134419"/>
                    </a:cubicBezTo>
                    <a:close/>
                    <a:moveTo>
                      <a:pt x="559768" y="1732679"/>
                    </a:moveTo>
                    <a:cubicBezTo>
                      <a:pt x="268524" y="1984850"/>
                      <a:pt x="116369" y="2217202"/>
                      <a:pt x="187266" y="2340000"/>
                    </a:cubicBezTo>
                    <a:cubicBezTo>
                      <a:pt x="258144" y="2462764"/>
                      <a:pt x="535307" y="2447213"/>
                      <a:pt x="899736" y="2322555"/>
                    </a:cubicBezTo>
                    <a:cubicBezTo>
                      <a:pt x="878937" y="2207297"/>
                      <a:pt x="863223" y="2084405"/>
                      <a:pt x="853746" y="1955834"/>
                    </a:cubicBezTo>
                    <a:cubicBezTo>
                      <a:pt x="747454" y="1883220"/>
                      <a:pt x="648878" y="1808453"/>
                      <a:pt x="559768" y="1732679"/>
                    </a:cubicBezTo>
                    <a:close/>
                    <a:moveTo>
                      <a:pt x="2309048" y="1730507"/>
                    </a:moveTo>
                    <a:cubicBezTo>
                      <a:pt x="2220666" y="1807660"/>
                      <a:pt x="2121792" y="1882664"/>
                      <a:pt x="2015235" y="1955625"/>
                    </a:cubicBezTo>
                    <a:cubicBezTo>
                      <a:pt x="2005364" y="2084180"/>
                      <a:pt x="1989894" y="2207119"/>
                      <a:pt x="1967330" y="2322070"/>
                    </a:cubicBezTo>
                    <a:lnTo>
                      <a:pt x="2081685" y="2358048"/>
                    </a:lnTo>
                    <a:cubicBezTo>
                      <a:pt x="2116015" y="2320492"/>
                      <a:pt x="2165526" y="2297468"/>
                      <a:pt x="2220415" y="2297468"/>
                    </a:cubicBezTo>
                    <a:cubicBezTo>
                      <a:pt x="2302230" y="2297468"/>
                      <a:pt x="2372097" y="2348622"/>
                      <a:pt x="2399287" y="2420880"/>
                    </a:cubicBezTo>
                    <a:cubicBezTo>
                      <a:pt x="2542053" y="2432945"/>
                      <a:pt x="2642630" y="2407186"/>
                      <a:pt x="2681420" y="2340000"/>
                    </a:cubicBezTo>
                    <a:cubicBezTo>
                      <a:pt x="2752393" y="2217071"/>
                      <a:pt x="2599836" y="1984353"/>
                      <a:pt x="2309048" y="1730507"/>
                    </a:cubicBezTo>
                    <a:close/>
                    <a:moveTo>
                      <a:pt x="2026056" y="1510554"/>
                    </a:moveTo>
                    <a:cubicBezTo>
                      <a:pt x="2027893" y="1546708"/>
                      <a:pt x="2028343" y="1583211"/>
                      <a:pt x="2028343" y="1620000"/>
                    </a:cubicBezTo>
                    <a:lnTo>
                      <a:pt x="2024251" y="1730716"/>
                    </a:lnTo>
                    <a:lnTo>
                      <a:pt x="2173722" y="1619092"/>
                    </a:lnTo>
                    <a:cubicBezTo>
                      <a:pt x="2127526" y="1582190"/>
                      <a:pt x="2078507" y="1545517"/>
                      <a:pt x="2026056" y="1510554"/>
                    </a:cubicBezTo>
                    <a:close/>
                    <a:moveTo>
                      <a:pt x="844436" y="1509285"/>
                    </a:moveTo>
                    <a:lnTo>
                      <a:pt x="694964" y="1620908"/>
                    </a:lnTo>
                    <a:cubicBezTo>
                      <a:pt x="741160" y="1657811"/>
                      <a:pt x="790179" y="1694484"/>
                      <a:pt x="842630" y="1729447"/>
                    </a:cubicBezTo>
                    <a:cubicBezTo>
                      <a:pt x="840793" y="1693293"/>
                      <a:pt x="840343" y="1656790"/>
                      <a:pt x="840343" y="1620000"/>
                    </a:cubicBezTo>
                    <a:close/>
                    <a:moveTo>
                      <a:pt x="1434343" y="1361184"/>
                    </a:moveTo>
                    <a:cubicBezTo>
                      <a:pt x="1573534" y="1361184"/>
                      <a:pt x="1686371" y="1474021"/>
                      <a:pt x="1686371" y="1613212"/>
                    </a:cubicBezTo>
                    <a:cubicBezTo>
                      <a:pt x="1686371" y="1752403"/>
                      <a:pt x="1573534" y="1865240"/>
                      <a:pt x="1434343" y="1865240"/>
                    </a:cubicBezTo>
                    <a:cubicBezTo>
                      <a:pt x="1295152" y="1865240"/>
                      <a:pt x="1182315" y="1752403"/>
                      <a:pt x="1182315" y="1613212"/>
                    </a:cubicBezTo>
                    <a:cubicBezTo>
                      <a:pt x="1182315" y="1474021"/>
                      <a:pt x="1295152" y="1361184"/>
                      <a:pt x="1434343" y="1361184"/>
                    </a:cubicBezTo>
                    <a:close/>
                    <a:moveTo>
                      <a:pt x="1433770" y="1149513"/>
                    </a:moveTo>
                    <a:cubicBezTo>
                      <a:pt x="1365445" y="1183896"/>
                      <a:pt x="1296585" y="1221489"/>
                      <a:pt x="1227343" y="1261466"/>
                    </a:cubicBezTo>
                    <a:lnTo>
                      <a:pt x="1027157" y="1384911"/>
                    </a:lnTo>
                    <a:cubicBezTo>
                      <a:pt x="1022222" y="1461370"/>
                      <a:pt x="1020343" y="1539922"/>
                      <a:pt x="1020343" y="1620000"/>
                    </a:cubicBezTo>
                    <a:lnTo>
                      <a:pt x="1028287" y="1855786"/>
                    </a:lnTo>
                    <a:cubicBezTo>
                      <a:pt x="1091680" y="1898065"/>
                      <a:pt x="1158394" y="1938727"/>
                      <a:pt x="1227343" y="1978535"/>
                    </a:cubicBezTo>
                    <a:lnTo>
                      <a:pt x="1434916" y="2090488"/>
                    </a:lnTo>
                    <a:cubicBezTo>
                      <a:pt x="1503241" y="2056105"/>
                      <a:pt x="1572101" y="2018511"/>
                      <a:pt x="1641343" y="1978535"/>
                    </a:cubicBezTo>
                    <a:lnTo>
                      <a:pt x="1841530" y="1855090"/>
                    </a:lnTo>
                    <a:cubicBezTo>
                      <a:pt x="1846464" y="1778631"/>
                      <a:pt x="1848343" y="1700079"/>
                      <a:pt x="1848343" y="1620000"/>
                    </a:cubicBezTo>
                    <a:lnTo>
                      <a:pt x="1840399" y="1384214"/>
                    </a:lnTo>
                    <a:cubicBezTo>
                      <a:pt x="1777006" y="1341936"/>
                      <a:pt x="1710293" y="1301274"/>
                      <a:pt x="1641343" y="1261466"/>
                    </a:cubicBezTo>
                    <a:close/>
                    <a:moveTo>
                      <a:pt x="1065308" y="980650"/>
                    </a:moveTo>
                    <a:cubicBezTo>
                      <a:pt x="1056566" y="1038899"/>
                      <a:pt x="1049538" y="1099475"/>
                      <a:pt x="1043732" y="1161964"/>
                    </a:cubicBezTo>
                    <a:cubicBezTo>
                      <a:pt x="1074206" y="1142551"/>
                      <a:pt x="1105539" y="1123943"/>
                      <a:pt x="1137343" y="1105581"/>
                    </a:cubicBezTo>
                    <a:lnTo>
                      <a:pt x="1233271" y="1052839"/>
                    </a:lnTo>
                    <a:cubicBezTo>
                      <a:pt x="1176898" y="1024957"/>
                      <a:pt x="1120756" y="1000892"/>
                      <a:pt x="1065308" y="980650"/>
                    </a:cubicBezTo>
                    <a:close/>
                    <a:moveTo>
                      <a:pt x="1804814" y="980095"/>
                    </a:moveTo>
                    <a:cubicBezTo>
                      <a:pt x="1749321" y="1001726"/>
                      <a:pt x="1692469" y="1025646"/>
                      <a:pt x="1634800" y="1052200"/>
                    </a:cubicBezTo>
                    <a:cubicBezTo>
                      <a:pt x="1667149" y="1069046"/>
                      <a:pt x="1699234" y="1087043"/>
                      <a:pt x="1731343" y="1105581"/>
                    </a:cubicBezTo>
                    <a:lnTo>
                      <a:pt x="1826380" y="1162822"/>
                    </a:lnTo>
                    <a:cubicBezTo>
                      <a:pt x="1820738" y="1099825"/>
                      <a:pt x="1813359" y="1038819"/>
                      <a:pt x="1804814" y="980095"/>
                    </a:cubicBezTo>
                    <a:close/>
                    <a:moveTo>
                      <a:pt x="2432236" y="816002"/>
                    </a:moveTo>
                    <a:cubicBezTo>
                      <a:pt x="2308930" y="820546"/>
                      <a:pt x="2149627" y="855445"/>
                      <a:pt x="1968950" y="917446"/>
                    </a:cubicBezTo>
                    <a:cubicBezTo>
                      <a:pt x="1989749" y="1032703"/>
                      <a:pt x="2005463" y="1155596"/>
                      <a:pt x="2014941" y="1284167"/>
                    </a:cubicBezTo>
                    <a:cubicBezTo>
                      <a:pt x="2121232" y="1356780"/>
                      <a:pt x="2219808" y="1431548"/>
                      <a:pt x="2308918" y="1507322"/>
                    </a:cubicBezTo>
                    <a:cubicBezTo>
                      <a:pt x="2600162" y="1255150"/>
                      <a:pt x="2752317" y="1022798"/>
                      <a:pt x="2681420" y="900000"/>
                    </a:cubicBezTo>
                    <a:cubicBezTo>
                      <a:pt x="2645694" y="838121"/>
                      <a:pt x="2557557" y="811383"/>
                      <a:pt x="2432236" y="816002"/>
                    </a:cubicBezTo>
                    <a:close/>
                    <a:moveTo>
                      <a:pt x="436450" y="816001"/>
                    </a:moveTo>
                    <a:cubicBezTo>
                      <a:pt x="311129" y="811383"/>
                      <a:pt x="222992" y="838121"/>
                      <a:pt x="187266" y="900000"/>
                    </a:cubicBezTo>
                    <a:cubicBezTo>
                      <a:pt x="158404" y="949991"/>
                      <a:pt x="166508" y="1018139"/>
                      <a:pt x="206887" y="1097970"/>
                    </a:cubicBezTo>
                    <a:cubicBezTo>
                      <a:pt x="213842" y="1096217"/>
                      <a:pt x="221021" y="1095812"/>
                      <a:pt x="228294" y="1095812"/>
                    </a:cubicBezTo>
                    <a:cubicBezTo>
                      <a:pt x="334372" y="1095812"/>
                      <a:pt x="420366" y="1181806"/>
                      <a:pt x="420366" y="1287884"/>
                    </a:cubicBezTo>
                    <a:cubicBezTo>
                      <a:pt x="420366" y="1314219"/>
                      <a:pt x="415066" y="1339317"/>
                      <a:pt x="405427" y="1362148"/>
                    </a:cubicBezTo>
                    <a:cubicBezTo>
                      <a:pt x="450585" y="1410442"/>
                      <a:pt x="502437" y="1459559"/>
                      <a:pt x="559639" y="1509493"/>
                    </a:cubicBezTo>
                    <a:cubicBezTo>
                      <a:pt x="648020" y="1432341"/>
                      <a:pt x="746894" y="1357336"/>
                      <a:pt x="853451" y="1284376"/>
                    </a:cubicBezTo>
                    <a:cubicBezTo>
                      <a:pt x="863322" y="1155820"/>
                      <a:pt x="878792" y="1032881"/>
                      <a:pt x="901357" y="917930"/>
                    </a:cubicBezTo>
                    <a:cubicBezTo>
                      <a:pt x="719999" y="855651"/>
                      <a:pt x="560119" y="820559"/>
                      <a:pt x="436450" y="816001"/>
                    </a:cubicBezTo>
                    <a:close/>
                    <a:moveTo>
                      <a:pt x="1434343" y="180000"/>
                    </a:moveTo>
                    <a:cubicBezTo>
                      <a:pt x="1292548" y="180000"/>
                      <a:pt x="1167402" y="427948"/>
                      <a:pt x="1094661" y="806265"/>
                    </a:cubicBezTo>
                    <a:cubicBezTo>
                      <a:pt x="1204832" y="845548"/>
                      <a:pt x="1318864" y="893532"/>
                      <a:pt x="1434887" y="949272"/>
                    </a:cubicBezTo>
                    <a:cubicBezTo>
                      <a:pt x="1551037" y="893162"/>
                      <a:pt x="1665385" y="845301"/>
                      <a:pt x="1775658" y="805671"/>
                    </a:cubicBezTo>
                    <a:cubicBezTo>
                      <a:pt x="1751860" y="684885"/>
                      <a:pt x="1722886" y="577390"/>
                      <a:pt x="1688823" y="487405"/>
                    </a:cubicBezTo>
                    <a:cubicBezTo>
                      <a:pt x="1688009" y="487647"/>
                      <a:pt x="1687191" y="487652"/>
                      <a:pt x="1686371" y="487652"/>
                    </a:cubicBezTo>
                    <a:cubicBezTo>
                      <a:pt x="1580293" y="487652"/>
                      <a:pt x="1494299" y="401658"/>
                      <a:pt x="1494299" y="295580"/>
                    </a:cubicBezTo>
                    <a:cubicBezTo>
                      <a:pt x="1494299" y="264819"/>
                      <a:pt x="1501530" y="235747"/>
                      <a:pt x="1516122" y="210837"/>
                    </a:cubicBezTo>
                    <a:cubicBezTo>
                      <a:pt x="1490583" y="189985"/>
                      <a:pt x="1462798" y="180000"/>
                      <a:pt x="1434343" y="180000"/>
                    </a:cubicBezTo>
                    <a:close/>
                    <a:moveTo>
                      <a:pt x="1434343" y="0"/>
                    </a:moveTo>
                    <a:cubicBezTo>
                      <a:pt x="1509303" y="0"/>
                      <a:pt x="1581019" y="37868"/>
                      <a:pt x="1646062" y="107907"/>
                    </a:cubicBezTo>
                    <a:cubicBezTo>
                      <a:pt x="1659037" y="104972"/>
                      <a:pt x="1672533" y="103508"/>
                      <a:pt x="1686371" y="103508"/>
                    </a:cubicBezTo>
                    <a:cubicBezTo>
                      <a:pt x="1792449" y="103508"/>
                      <a:pt x="1878443" y="189502"/>
                      <a:pt x="1878443" y="295580"/>
                    </a:cubicBezTo>
                    <a:cubicBezTo>
                      <a:pt x="1878443" y="342831"/>
                      <a:pt x="1861381" y="386097"/>
                      <a:pt x="1831228" y="417985"/>
                    </a:cubicBezTo>
                    <a:cubicBezTo>
                      <a:pt x="1871860" y="515668"/>
                      <a:pt x="1906636" y="628220"/>
                      <a:pt x="1935357" y="752219"/>
                    </a:cubicBezTo>
                    <a:cubicBezTo>
                      <a:pt x="2379384" y="616814"/>
                      <a:pt x="2731816" y="627289"/>
                      <a:pt x="2837304" y="810000"/>
                    </a:cubicBezTo>
                    <a:cubicBezTo>
                      <a:pt x="2942793" y="992711"/>
                      <a:pt x="2775650" y="1303161"/>
                      <a:pt x="2436521" y="1620139"/>
                    </a:cubicBezTo>
                    <a:cubicBezTo>
                      <a:pt x="2775698" y="1936928"/>
                      <a:pt x="2942777" y="2247316"/>
                      <a:pt x="2837304" y="2430000"/>
                    </a:cubicBezTo>
                    <a:cubicBezTo>
                      <a:pt x="2771439" y="2544083"/>
                      <a:pt x="2609300" y="2591017"/>
                      <a:pt x="2388706" y="2577188"/>
                    </a:cubicBezTo>
                    <a:cubicBezTo>
                      <a:pt x="2358753" y="2639691"/>
                      <a:pt x="2294480" y="2681612"/>
                      <a:pt x="2220415" y="2681612"/>
                    </a:cubicBezTo>
                    <a:cubicBezTo>
                      <a:pt x="2122541" y="2681612"/>
                      <a:pt x="2041764" y="2608405"/>
                      <a:pt x="2030773" y="2513644"/>
                    </a:cubicBezTo>
                    <a:cubicBezTo>
                      <a:pt x="1999304" y="2506661"/>
                      <a:pt x="1967635" y="2497623"/>
                      <a:pt x="1935485" y="2487821"/>
                    </a:cubicBezTo>
                    <a:cubicBezTo>
                      <a:pt x="1830610" y="2940018"/>
                      <a:pt x="1645322" y="3240000"/>
                      <a:pt x="1434343" y="3240000"/>
                    </a:cubicBezTo>
                    <a:cubicBezTo>
                      <a:pt x="1223366" y="3240000"/>
                      <a:pt x="1038079" y="2940023"/>
                      <a:pt x="933330" y="2487781"/>
                    </a:cubicBezTo>
                    <a:cubicBezTo>
                      <a:pt x="489302" y="2623186"/>
                      <a:pt x="136870" y="2612712"/>
                      <a:pt x="31382" y="2430000"/>
                    </a:cubicBezTo>
                    <a:cubicBezTo>
                      <a:pt x="-74106" y="2247290"/>
                      <a:pt x="93037" y="1936840"/>
                      <a:pt x="432165" y="1619862"/>
                    </a:cubicBezTo>
                    <a:cubicBezTo>
                      <a:pt x="378689" y="1569916"/>
                      <a:pt x="329491" y="1520128"/>
                      <a:pt x="285801" y="1470219"/>
                    </a:cubicBezTo>
                    <a:cubicBezTo>
                      <a:pt x="267844" y="1476857"/>
                      <a:pt x="248431" y="1479956"/>
                      <a:pt x="228294" y="1479956"/>
                    </a:cubicBezTo>
                    <a:cubicBezTo>
                      <a:pt x="122216" y="1479956"/>
                      <a:pt x="36222" y="1393962"/>
                      <a:pt x="36222" y="1287884"/>
                    </a:cubicBezTo>
                    <a:cubicBezTo>
                      <a:pt x="36222" y="1246866"/>
                      <a:pt x="49080" y="1208850"/>
                      <a:pt x="73868" y="1179672"/>
                    </a:cubicBezTo>
                    <a:cubicBezTo>
                      <a:pt x="-4733" y="1033688"/>
                      <a:pt x="-23287" y="904690"/>
                      <a:pt x="31382" y="810000"/>
                    </a:cubicBezTo>
                    <a:cubicBezTo>
                      <a:pt x="136860" y="627306"/>
                      <a:pt x="489234" y="616816"/>
                      <a:pt x="933201" y="752179"/>
                    </a:cubicBezTo>
                    <a:cubicBezTo>
                      <a:pt x="1038076" y="299982"/>
                      <a:pt x="1223365" y="0"/>
                      <a:pt x="14343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6" name="Heart 17">
                <a:extLst>
                  <a:ext uri="{FF2B5EF4-FFF2-40B4-BE49-F238E27FC236}">
                    <a16:creationId xmlns:a16="http://schemas.microsoft.com/office/drawing/2014/main" id="{DF9D1AFD-FED6-4037-84B1-E5BB31FB3022}"/>
                  </a:ext>
                </a:extLst>
              </p:cNvPr>
              <p:cNvSpPr/>
              <p:nvPr/>
            </p:nvSpPr>
            <p:spPr>
              <a:xfrm>
                <a:off x="5877356" y="1187920"/>
                <a:ext cx="630815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3263621" h="3199863">
                    <a:moveTo>
                      <a:pt x="1896188" y="786599"/>
                    </a:moveTo>
                    <a:cubicBezTo>
                      <a:pt x="1878938" y="786251"/>
                      <a:pt x="1861335" y="789280"/>
                      <a:pt x="1844305" y="796082"/>
                    </a:cubicBezTo>
                    <a:cubicBezTo>
                      <a:pt x="1792333" y="816839"/>
                      <a:pt x="1760707" y="866742"/>
                      <a:pt x="1761231" y="919486"/>
                    </a:cubicBezTo>
                    <a:lnTo>
                      <a:pt x="1573886" y="1618665"/>
                    </a:lnTo>
                    <a:lnTo>
                      <a:pt x="1438574" y="1113672"/>
                    </a:lnTo>
                    <a:cubicBezTo>
                      <a:pt x="1424335" y="1060531"/>
                      <a:pt x="1379808" y="1023594"/>
                      <a:pt x="1328543" y="1016456"/>
                    </a:cubicBezTo>
                    <a:cubicBezTo>
                      <a:pt x="1320071" y="1015276"/>
                      <a:pt x="1311415" y="1014911"/>
                      <a:pt x="1302836" y="1018067"/>
                    </a:cubicBezTo>
                    <a:lnTo>
                      <a:pt x="1300556" y="1017667"/>
                    </a:lnTo>
                    <a:cubicBezTo>
                      <a:pt x="1298914" y="1017711"/>
                      <a:pt x="1297275" y="1017786"/>
                      <a:pt x="1295680" y="1018515"/>
                    </a:cubicBezTo>
                    <a:lnTo>
                      <a:pt x="1275904" y="1019755"/>
                    </a:lnTo>
                    <a:cubicBezTo>
                      <a:pt x="1273459" y="1020410"/>
                      <a:pt x="1271049" y="1021129"/>
                      <a:pt x="1269080" y="1023145"/>
                    </a:cubicBezTo>
                    <a:cubicBezTo>
                      <a:pt x="1229892" y="1033156"/>
                      <a:pt x="1196286" y="1061513"/>
                      <a:pt x="1180414" y="1102068"/>
                    </a:cubicBezTo>
                    <a:lnTo>
                      <a:pt x="902406" y="1812437"/>
                    </a:lnTo>
                    <a:lnTo>
                      <a:pt x="612897" y="1812437"/>
                    </a:lnTo>
                    <a:cubicBezTo>
                      <a:pt x="539543" y="1812437"/>
                      <a:pt x="480078" y="1871902"/>
                      <a:pt x="480078" y="1945256"/>
                    </a:cubicBezTo>
                    <a:cubicBezTo>
                      <a:pt x="480078" y="2018610"/>
                      <a:pt x="539543" y="2078075"/>
                      <a:pt x="612897" y="2078075"/>
                    </a:cubicBezTo>
                    <a:lnTo>
                      <a:pt x="966673" y="2078075"/>
                    </a:lnTo>
                    <a:cubicBezTo>
                      <a:pt x="1008666" y="2088839"/>
                      <a:pt x="1051924" y="2075535"/>
                      <a:pt x="1081835" y="2045978"/>
                    </a:cubicBezTo>
                    <a:cubicBezTo>
                      <a:pt x="1105846" y="2028294"/>
                      <a:pt x="1122213" y="2001701"/>
                      <a:pt x="1125659" y="1970866"/>
                    </a:cubicBezTo>
                    <a:lnTo>
                      <a:pt x="1284498" y="1565001"/>
                    </a:lnTo>
                    <a:lnTo>
                      <a:pt x="1443089" y="2156868"/>
                    </a:lnTo>
                    <a:cubicBezTo>
                      <a:pt x="1455914" y="2204733"/>
                      <a:pt x="1493311" y="2239452"/>
                      <a:pt x="1538593" y="2249086"/>
                    </a:cubicBezTo>
                    <a:lnTo>
                      <a:pt x="1542015" y="2250785"/>
                    </a:lnTo>
                    <a:cubicBezTo>
                      <a:pt x="1542604" y="2250943"/>
                      <a:pt x="1543193" y="2251097"/>
                      <a:pt x="1543870" y="2250902"/>
                    </a:cubicBezTo>
                    <a:cubicBezTo>
                      <a:pt x="1553422" y="2254514"/>
                      <a:pt x="1563610" y="2255524"/>
                      <a:pt x="1573886" y="2252783"/>
                    </a:cubicBezTo>
                    <a:cubicBezTo>
                      <a:pt x="1584162" y="2255524"/>
                      <a:pt x="1594351" y="2254515"/>
                      <a:pt x="1603903" y="2250901"/>
                    </a:cubicBezTo>
                    <a:lnTo>
                      <a:pt x="1605758" y="2250785"/>
                    </a:lnTo>
                    <a:cubicBezTo>
                      <a:pt x="1606974" y="2250459"/>
                      <a:pt x="1608181" y="2250118"/>
                      <a:pt x="1609178" y="2249086"/>
                    </a:cubicBezTo>
                    <a:cubicBezTo>
                      <a:pt x="1654461" y="2239453"/>
                      <a:pt x="1691859" y="2204734"/>
                      <a:pt x="1704684" y="2156868"/>
                    </a:cubicBezTo>
                    <a:lnTo>
                      <a:pt x="1921541" y="1347547"/>
                    </a:lnTo>
                    <a:lnTo>
                      <a:pt x="2181705" y="1998928"/>
                    </a:lnTo>
                    <a:cubicBezTo>
                      <a:pt x="2205326" y="2058070"/>
                      <a:pt x="2266689" y="2090865"/>
                      <a:pt x="2326593" y="2078075"/>
                    </a:cubicBezTo>
                    <a:lnTo>
                      <a:pt x="2671200" y="2078075"/>
                    </a:lnTo>
                    <a:cubicBezTo>
                      <a:pt x="2744554" y="2078075"/>
                      <a:pt x="2804019" y="2018610"/>
                      <a:pt x="2804019" y="1945256"/>
                    </a:cubicBezTo>
                    <a:cubicBezTo>
                      <a:pt x="2804019" y="1871902"/>
                      <a:pt x="2744554" y="1812437"/>
                      <a:pt x="2671200" y="1812437"/>
                    </a:cubicBezTo>
                    <a:lnTo>
                      <a:pt x="2393261" y="1812437"/>
                    </a:lnTo>
                    <a:lnTo>
                      <a:pt x="2016914" y="870162"/>
                    </a:lnTo>
                    <a:cubicBezTo>
                      <a:pt x="1996508" y="819071"/>
                      <a:pt x="1947937" y="787642"/>
                      <a:pt x="1896188" y="786599"/>
                    </a:cubicBezTo>
                    <a:close/>
                    <a:moveTo>
                      <a:pt x="773454" y="106"/>
                    </a:moveTo>
                    <a:cubicBezTo>
                      <a:pt x="1097282" y="5742"/>
                      <a:pt x="1441967" y="238301"/>
                      <a:pt x="1631811" y="769863"/>
                    </a:cubicBezTo>
                    <a:cubicBezTo>
                      <a:pt x="2306811" y="-1120137"/>
                      <a:pt x="4939311" y="769863"/>
                      <a:pt x="1631811" y="3199863"/>
                    </a:cubicBezTo>
                    <a:cubicBezTo>
                      <a:pt x="-745455" y="1453301"/>
                      <a:pt x="-54107" y="-14297"/>
                      <a:pt x="773454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" name="Rounded Rectangle 25">
                <a:extLst>
                  <a:ext uri="{FF2B5EF4-FFF2-40B4-BE49-F238E27FC236}">
                    <a16:creationId xmlns:a16="http://schemas.microsoft.com/office/drawing/2014/main" id="{FE9ADF17-55F7-4487-BB69-F3E550716E67}"/>
                  </a:ext>
                </a:extLst>
              </p:cNvPr>
              <p:cNvSpPr/>
              <p:nvPr/>
            </p:nvSpPr>
            <p:spPr>
              <a:xfrm>
                <a:off x="3663862" y="1179969"/>
                <a:ext cx="626244" cy="52779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2730652">
                    <a:moveTo>
                      <a:pt x="1452811" y="1541940"/>
                    </a:moveTo>
                    <a:lnTo>
                      <a:pt x="1452811" y="1831951"/>
                    </a:lnTo>
                    <a:lnTo>
                      <a:pt x="1162800" y="1831951"/>
                    </a:lnTo>
                    <a:lnTo>
                      <a:pt x="1162800" y="2166329"/>
                    </a:lnTo>
                    <a:lnTo>
                      <a:pt x="1452811" y="2166329"/>
                    </a:lnTo>
                    <a:lnTo>
                      <a:pt x="1452811" y="2456340"/>
                    </a:lnTo>
                    <a:lnTo>
                      <a:pt x="1787189" y="2456340"/>
                    </a:lnTo>
                    <a:lnTo>
                      <a:pt x="1787189" y="2166329"/>
                    </a:lnTo>
                    <a:lnTo>
                      <a:pt x="2077200" y="2166329"/>
                    </a:lnTo>
                    <a:lnTo>
                      <a:pt x="2077200" y="1831951"/>
                    </a:lnTo>
                    <a:lnTo>
                      <a:pt x="1787189" y="1831951"/>
                    </a:lnTo>
                    <a:lnTo>
                      <a:pt x="1787189" y="1541940"/>
                    </a:lnTo>
                    <a:close/>
                    <a:moveTo>
                      <a:pt x="0" y="1278453"/>
                    </a:moveTo>
                    <a:lnTo>
                      <a:pt x="3240000" y="1278453"/>
                    </a:lnTo>
                    <a:lnTo>
                      <a:pt x="3240000" y="2376509"/>
                    </a:lnTo>
                    <a:cubicBezTo>
                      <a:pt x="3240000" y="2572097"/>
                      <a:pt x="3081445" y="2730652"/>
                      <a:pt x="2885857" y="2730652"/>
                    </a:cubicBezTo>
                    <a:lnTo>
                      <a:pt x="354143" y="2730652"/>
                    </a:lnTo>
                    <a:cubicBezTo>
                      <a:pt x="158555" y="2730652"/>
                      <a:pt x="0" y="2572097"/>
                      <a:pt x="0" y="2376509"/>
                    </a:cubicBezTo>
                    <a:close/>
                    <a:moveTo>
                      <a:pt x="1001150" y="200505"/>
                    </a:moveTo>
                    <a:cubicBezTo>
                      <a:pt x="933045" y="200505"/>
                      <a:pt x="877834" y="255715"/>
                      <a:pt x="877834" y="323821"/>
                    </a:cubicBezTo>
                    <a:lnTo>
                      <a:pt x="877834" y="605836"/>
                    </a:lnTo>
                    <a:lnTo>
                      <a:pt x="2362163" y="605836"/>
                    </a:lnTo>
                    <a:lnTo>
                      <a:pt x="2362163" y="323821"/>
                    </a:lnTo>
                    <a:cubicBezTo>
                      <a:pt x="2362163" y="255715"/>
                      <a:pt x="2306952" y="200505"/>
                      <a:pt x="2238846" y="200505"/>
                    </a:cubicBezTo>
                    <a:close/>
                    <a:moveTo>
                      <a:pt x="843301" y="0"/>
                    </a:moveTo>
                    <a:lnTo>
                      <a:pt x="2396696" y="0"/>
                    </a:lnTo>
                    <a:cubicBezTo>
                      <a:pt x="2488075" y="0"/>
                      <a:pt x="2562152" y="74077"/>
                      <a:pt x="2562152" y="165456"/>
                    </a:cubicBezTo>
                    <a:lnTo>
                      <a:pt x="2562152" y="605836"/>
                    </a:lnTo>
                    <a:lnTo>
                      <a:pt x="2885857" y="605836"/>
                    </a:lnTo>
                    <a:cubicBezTo>
                      <a:pt x="3081445" y="605836"/>
                      <a:pt x="3240000" y="764391"/>
                      <a:pt x="3240000" y="959979"/>
                    </a:cubicBezTo>
                    <a:lnTo>
                      <a:pt x="3240000" y="1134437"/>
                    </a:lnTo>
                    <a:lnTo>
                      <a:pt x="0" y="1134437"/>
                    </a:lnTo>
                    <a:lnTo>
                      <a:pt x="0" y="959979"/>
                    </a:lnTo>
                    <a:cubicBezTo>
                      <a:pt x="0" y="764391"/>
                      <a:pt x="158555" y="605836"/>
                      <a:pt x="354143" y="605836"/>
                    </a:cubicBezTo>
                    <a:lnTo>
                      <a:pt x="677845" y="605836"/>
                    </a:lnTo>
                    <a:lnTo>
                      <a:pt x="677845" y="165456"/>
                    </a:lnTo>
                    <a:cubicBezTo>
                      <a:pt x="677845" y="74077"/>
                      <a:pt x="751923" y="0"/>
                      <a:pt x="8433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" name="Chord 32">
                <a:extLst>
                  <a:ext uri="{FF2B5EF4-FFF2-40B4-BE49-F238E27FC236}">
                    <a16:creationId xmlns:a16="http://schemas.microsoft.com/office/drawing/2014/main" id="{AE04F637-FE9F-4F26-8171-ABB5AD542A1C}"/>
                  </a:ext>
                </a:extLst>
              </p:cNvPr>
              <p:cNvSpPr/>
              <p:nvPr/>
            </p:nvSpPr>
            <p:spPr>
              <a:xfrm>
                <a:off x="4769069" y="3060549"/>
                <a:ext cx="626244" cy="620754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11580">
                    <a:moveTo>
                      <a:pt x="991906" y="2959580"/>
                    </a:moveTo>
                    <a:lnTo>
                      <a:pt x="2193254" y="2959580"/>
                    </a:lnTo>
                    <a:cubicBezTo>
                      <a:pt x="2215674" y="2959580"/>
                      <a:pt x="2233849" y="2977755"/>
                      <a:pt x="2233849" y="3000175"/>
                    </a:cubicBezTo>
                    <a:lnTo>
                      <a:pt x="2233849" y="3170985"/>
                    </a:lnTo>
                    <a:cubicBezTo>
                      <a:pt x="2233849" y="3193405"/>
                      <a:pt x="2215674" y="3211580"/>
                      <a:pt x="2193254" y="3211580"/>
                    </a:cubicBezTo>
                    <a:lnTo>
                      <a:pt x="991906" y="3211580"/>
                    </a:lnTo>
                    <a:cubicBezTo>
                      <a:pt x="969486" y="3211580"/>
                      <a:pt x="951311" y="3193405"/>
                      <a:pt x="951311" y="3170985"/>
                    </a:cubicBezTo>
                    <a:lnTo>
                      <a:pt x="951311" y="3000175"/>
                    </a:lnTo>
                    <a:cubicBezTo>
                      <a:pt x="951311" y="2977755"/>
                      <a:pt x="969486" y="2959580"/>
                      <a:pt x="991906" y="2959580"/>
                    </a:cubicBezTo>
                    <a:close/>
                    <a:moveTo>
                      <a:pt x="1439043" y="1763796"/>
                    </a:moveTo>
                    <a:lnTo>
                      <a:pt x="1439043" y="2067459"/>
                    </a:lnTo>
                    <a:lnTo>
                      <a:pt x="1135380" y="2067459"/>
                    </a:lnTo>
                    <a:lnTo>
                      <a:pt x="1135380" y="2374533"/>
                    </a:lnTo>
                    <a:lnTo>
                      <a:pt x="1439043" y="2374533"/>
                    </a:lnTo>
                    <a:lnTo>
                      <a:pt x="1439043" y="2678196"/>
                    </a:lnTo>
                    <a:lnTo>
                      <a:pt x="1746117" y="2678196"/>
                    </a:lnTo>
                    <a:lnTo>
                      <a:pt x="1746117" y="2374533"/>
                    </a:lnTo>
                    <a:lnTo>
                      <a:pt x="2049780" y="2374533"/>
                    </a:lnTo>
                    <a:lnTo>
                      <a:pt x="2049780" y="2067459"/>
                    </a:lnTo>
                    <a:lnTo>
                      <a:pt x="1746117" y="2067459"/>
                    </a:lnTo>
                    <a:lnTo>
                      <a:pt x="1746117" y="1763796"/>
                    </a:lnTo>
                    <a:close/>
                    <a:moveTo>
                      <a:pt x="128358" y="1541040"/>
                    </a:moveTo>
                    <a:lnTo>
                      <a:pt x="3056915" y="1550917"/>
                    </a:lnTo>
                    <a:cubicBezTo>
                      <a:pt x="3061111" y="2078028"/>
                      <a:pt x="2781683" y="2566719"/>
                      <a:pt x="2325284" y="2830467"/>
                    </a:cubicBezTo>
                    <a:lnTo>
                      <a:pt x="2182018" y="2900953"/>
                    </a:lnTo>
                    <a:lnTo>
                      <a:pt x="1002135" y="2900953"/>
                    </a:lnTo>
                    <a:cubicBezTo>
                      <a:pt x="950374" y="2879821"/>
                      <a:pt x="900231" y="2854191"/>
                      <a:pt x="851341" y="2825496"/>
                    </a:cubicBezTo>
                    <a:cubicBezTo>
                      <a:pt x="396732" y="2558675"/>
                      <a:pt x="120607" y="2068110"/>
                      <a:pt x="128358" y="1541040"/>
                    </a:cubicBezTo>
                    <a:close/>
                    <a:moveTo>
                      <a:pt x="61067" y="1230414"/>
                    </a:moveTo>
                    <a:lnTo>
                      <a:pt x="3178933" y="1230414"/>
                    </a:lnTo>
                    <a:cubicBezTo>
                      <a:pt x="3212659" y="1230414"/>
                      <a:pt x="3240000" y="1257755"/>
                      <a:pt x="3240000" y="1291481"/>
                    </a:cubicBezTo>
                    <a:lnTo>
                      <a:pt x="3240000" y="1421347"/>
                    </a:lnTo>
                    <a:cubicBezTo>
                      <a:pt x="3240000" y="1455073"/>
                      <a:pt x="3212659" y="1482414"/>
                      <a:pt x="3178933" y="1482414"/>
                    </a:cubicBezTo>
                    <a:lnTo>
                      <a:pt x="61067" y="1482414"/>
                    </a:lnTo>
                    <a:cubicBezTo>
                      <a:pt x="27341" y="1482414"/>
                      <a:pt x="0" y="1455073"/>
                      <a:pt x="0" y="1421347"/>
                    </a:cubicBezTo>
                    <a:lnTo>
                      <a:pt x="0" y="1291481"/>
                    </a:lnTo>
                    <a:cubicBezTo>
                      <a:pt x="0" y="1257755"/>
                      <a:pt x="27341" y="1230414"/>
                      <a:pt x="61067" y="1230414"/>
                    </a:cubicBezTo>
                    <a:close/>
                    <a:moveTo>
                      <a:pt x="2481726" y="315922"/>
                    </a:moveTo>
                    <a:lnTo>
                      <a:pt x="2862412" y="696608"/>
                    </a:lnTo>
                    <a:lnTo>
                      <a:pt x="2420437" y="1138584"/>
                    </a:lnTo>
                    <a:lnTo>
                      <a:pt x="1659064" y="1138584"/>
                    </a:lnTo>
                    <a:close/>
                    <a:moveTo>
                      <a:pt x="2730827" y="0"/>
                    </a:moveTo>
                    <a:cubicBezTo>
                      <a:pt x="2765703" y="0"/>
                      <a:pt x="2800581" y="13305"/>
                      <a:pt x="2827191" y="39915"/>
                    </a:cubicBezTo>
                    <a:lnTo>
                      <a:pt x="3143636" y="356360"/>
                    </a:lnTo>
                    <a:cubicBezTo>
                      <a:pt x="3196857" y="409581"/>
                      <a:pt x="3196857" y="495868"/>
                      <a:pt x="3143636" y="549088"/>
                    </a:cubicBezTo>
                    <a:lnTo>
                      <a:pt x="3082882" y="609843"/>
                    </a:lnTo>
                    <a:cubicBezTo>
                      <a:pt x="3029661" y="663063"/>
                      <a:pt x="2943375" y="663064"/>
                      <a:pt x="2890155" y="609843"/>
                    </a:cubicBezTo>
                    <a:lnTo>
                      <a:pt x="2573708" y="293397"/>
                    </a:lnTo>
                    <a:cubicBezTo>
                      <a:pt x="2520488" y="240176"/>
                      <a:pt x="2520488" y="153889"/>
                      <a:pt x="2573708" y="100669"/>
                    </a:cubicBezTo>
                    <a:lnTo>
                      <a:pt x="2634463" y="39914"/>
                    </a:lnTo>
                    <a:cubicBezTo>
                      <a:pt x="2661073" y="13305"/>
                      <a:pt x="2695950" y="0"/>
                      <a:pt x="27308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" name="Rounded Rectangle 40">
                <a:extLst>
                  <a:ext uri="{FF2B5EF4-FFF2-40B4-BE49-F238E27FC236}">
                    <a16:creationId xmlns:a16="http://schemas.microsoft.com/office/drawing/2014/main" id="{E265DB81-A870-416F-BBA8-9C4DA5494FCD}"/>
                  </a:ext>
                </a:extLst>
              </p:cNvPr>
              <p:cNvSpPr/>
              <p:nvPr/>
            </p:nvSpPr>
            <p:spPr>
              <a:xfrm rot="2942052">
                <a:off x="4794935" y="521557"/>
                <a:ext cx="582119" cy="619285"/>
              </a:xfrm>
              <a:custGeom>
                <a:avLst/>
                <a:gdLst/>
                <a:ahLst/>
                <a:cxnLst/>
                <a:rect l="l" t="t" r="r" b="b"/>
                <a:pathLst>
                  <a:path w="3011706" h="3204001">
                    <a:moveTo>
                      <a:pt x="2432249" y="1011942"/>
                    </a:moveTo>
                    <a:cubicBezTo>
                      <a:pt x="2423608" y="1019482"/>
                      <a:pt x="2416303" y="1028841"/>
                      <a:pt x="2410966" y="1039800"/>
                    </a:cubicBezTo>
                    <a:lnTo>
                      <a:pt x="1969837" y="1945620"/>
                    </a:lnTo>
                    <a:cubicBezTo>
                      <a:pt x="1948488" y="1989457"/>
                      <a:pt x="1966719" y="2042300"/>
                      <a:pt x="2010556" y="2063648"/>
                    </a:cubicBezTo>
                    <a:cubicBezTo>
                      <a:pt x="2054392" y="2084996"/>
                      <a:pt x="2107235" y="2066766"/>
                      <a:pt x="2128583" y="2022929"/>
                    </a:cubicBezTo>
                    <a:lnTo>
                      <a:pt x="2569712" y="1117109"/>
                    </a:lnTo>
                    <a:cubicBezTo>
                      <a:pt x="2591061" y="1073271"/>
                      <a:pt x="2572830" y="1020430"/>
                      <a:pt x="2528993" y="999081"/>
                    </a:cubicBezTo>
                    <a:cubicBezTo>
                      <a:pt x="2496115" y="983070"/>
                      <a:pt x="2458172" y="989322"/>
                      <a:pt x="2432249" y="1011942"/>
                    </a:cubicBezTo>
                    <a:close/>
                    <a:moveTo>
                      <a:pt x="1709549" y="1044955"/>
                    </a:moveTo>
                    <a:cubicBezTo>
                      <a:pt x="1978186" y="735551"/>
                      <a:pt x="2446780" y="702502"/>
                      <a:pt x="2756184" y="971139"/>
                    </a:cubicBezTo>
                    <a:cubicBezTo>
                      <a:pt x="3065588" y="1239776"/>
                      <a:pt x="3098636" y="1708370"/>
                      <a:pt x="2830000" y="2017774"/>
                    </a:cubicBezTo>
                    <a:cubicBezTo>
                      <a:pt x="2561363" y="2327178"/>
                      <a:pt x="2092769" y="2360227"/>
                      <a:pt x="1783365" y="2091590"/>
                    </a:cubicBezTo>
                    <a:cubicBezTo>
                      <a:pt x="1473960" y="1822953"/>
                      <a:pt x="1440912" y="1354359"/>
                      <a:pt x="1709549" y="1044955"/>
                    </a:cubicBezTo>
                    <a:close/>
                    <a:moveTo>
                      <a:pt x="208197" y="1872243"/>
                    </a:moveTo>
                    <a:cubicBezTo>
                      <a:pt x="195168" y="1885273"/>
                      <a:pt x="187109" y="1903273"/>
                      <a:pt x="187109" y="1923155"/>
                    </a:cubicBezTo>
                    <a:lnTo>
                      <a:pt x="187109" y="2715155"/>
                    </a:lnTo>
                    <a:cubicBezTo>
                      <a:pt x="187109" y="2754920"/>
                      <a:pt x="219344" y="2787155"/>
                      <a:pt x="259109" y="2787155"/>
                    </a:cubicBezTo>
                    <a:cubicBezTo>
                      <a:pt x="298874" y="2787155"/>
                      <a:pt x="331109" y="2754920"/>
                      <a:pt x="331109" y="2715155"/>
                    </a:cubicBezTo>
                    <a:lnTo>
                      <a:pt x="331109" y="1923155"/>
                    </a:lnTo>
                    <a:cubicBezTo>
                      <a:pt x="331109" y="1883390"/>
                      <a:pt x="298874" y="1851155"/>
                      <a:pt x="259109" y="1851155"/>
                    </a:cubicBezTo>
                    <a:cubicBezTo>
                      <a:pt x="239226" y="1851156"/>
                      <a:pt x="221226" y="1859214"/>
                      <a:pt x="208197" y="1872243"/>
                    </a:cubicBezTo>
                    <a:close/>
                    <a:moveTo>
                      <a:pt x="0" y="1625202"/>
                    </a:moveTo>
                    <a:cubicBezTo>
                      <a:pt x="418057" y="1737228"/>
                      <a:pt x="858998" y="1737384"/>
                      <a:pt x="1277606" y="1625336"/>
                    </a:cubicBezTo>
                    <a:cubicBezTo>
                      <a:pt x="1277605" y="1938624"/>
                      <a:pt x="1277605" y="2251911"/>
                      <a:pt x="1277605" y="2565198"/>
                    </a:cubicBezTo>
                    <a:cubicBezTo>
                      <a:pt x="1277605" y="2917999"/>
                      <a:pt x="991603" y="3204001"/>
                      <a:pt x="638802" y="3204001"/>
                    </a:cubicBezTo>
                    <a:lnTo>
                      <a:pt x="638803" y="3204000"/>
                    </a:lnTo>
                    <a:cubicBezTo>
                      <a:pt x="286002" y="3204000"/>
                      <a:pt x="0" y="2917999"/>
                      <a:pt x="0" y="2565197"/>
                    </a:cubicBezTo>
                    <a:close/>
                    <a:moveTo>
                      <a:pt x="208197" y="459897"/>
                    </a:moveTo>
                    <a:cubicBezTo>
                      <a:pt x="195167" y="472926"/>
                      <a:pt x="187109" y="490926"/>
                      <a:pt x="187109" y="510808"/>
                    </a:cubicBezTo>
                    <a:lnTo>
                      <a:pt x="187109" y="1302808"/>
                    </a:lnTo>
                    <a:cubicBezTo>
                      <a:pt x="187109" y="1342573"/>
                      <a:pt x="219344" y="1374808"/>
                      <a:pt x="259109" y="1374808"/>
                    </a:cubicBezTo>
                    <a:cubicBezTo>
                      <a:pt x="298874" y="1374808"/>
                      <a:pt x="331109" y="1342573"/>
                      <a:pt x="331109" y="1302808"/>
                    </a:cubicBezTo>
                    <a:lnTo>
                      <a:pt x="331109" y="510808"/>
                    </a:lnTo>
                    <a:cubicBezTo>
                      <a:pt x="331109" y="471043"/>
                      <a:pt x="298874" y="438808"/>
                      <a:pt x="259109" y="438808"/>
                    </a:cubicBezTo>
                    <a:cubicBezTo>
                      <a:pt x="239226" y="438808"/>
                      <a:pt x="221226" y="446867"/>
                      <a:pt x="208197" y="459897"/>
                    </a:cubicBezTo>
                    <a:close/>
                    <a:moveTo>
                      <a:pt x="187101" y="187101"/>
                    </a:moveTo>
                    <a:cubicBezTo>
                      <a:pt x="302701" y="71501"/>
                      <a:pt x="462402" y="0"/>
                      <a:pt x="638803" y="0"/>
                    </a:cubicBezTo>
                    <a:cubicBezTo>
                      <a:pt x="991604" y="0"/>
                      <a:pt x="1277606" y="286002"/>
                      <a:pt x="1277606" y="638803"/>
                    </a:cubicBezTo>
                    <a:lnTo>
                      <a:pt x="1277606" y="1497764"/>
                    </a:lnTo>
                    <a:cubicBezTo>
                      <a:pt x="859958" y="1616355"/>
                      <a:pt x="417375" y="1616210"/>
                      <a:pt x="0" y="1498771"/>
                    </a:cubicBezTo>
                    <a:lnTo>
                      <a:pt x="0" y="638803"/>
                    </a:lnTo>
                    <a:cubicBezTo>
                      <a:pt x="0" y="462403"/>
                      <a:pt x="71500" y="302702"/>
                      <a:pt x="187101" y="187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" name="Rounded Rectangle 17">
                <a:extLst>
                  <a:ext uri="{FF2B5EF4-FFF2-40B4-BE49-F238E27FC236}">
                    <a16:creationId xmlns:a16="http://schemas.microsoft.com/office/drawing/2014/main" id="{8CB9F5E6-2F81-4998-927D-9CD3E6DBA3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9946" y="2388764"/>
                <a:ext cx="419021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3207971">
                    <a:moveTo>
                      <a:pt x="854575" y="1382799"/>
                    </a:moveTo>
                    <a:lnTo>
                      <a:pt x="854575" y="1686462"/>
                    </a:lnTo>
                    <a:lnTo>
                      <a:pt x="550912" y="1686462"/>
                    </a:lnTo>
                    <a:lnTo>
                      <a:pt x="550912" y="1993536"/>
                    </a:lnTo>
                    <a:lnTo>
                      <a:pt x="854575" y="1993536"/>
                    </a:lnTo>
                    <a:lnTo>
                      <a:pt x="854575" y="2297199"/>
                    </a:lnTo>
                    <a:lnTo>
                      <a:pt x="1161649" y="2297199"/>
                    </a:lnTo>
                    <a:lnTo>
                      <a:pt x="1161649" y="1993536"/>
                    </a:lnTo>
                    <a:lnTo>
                      <a:pt x="1465312" y="1993536"/>
                    </a:lnTo>
                    <a:lnTo>
                      <a:pt x="1465312" y="1686462"/>
                    </a:lnTo>
                    <a:lnTo>
                      <a:pt x="1161649" y="1686462"/>
                    </a:lnTo>
                    <a:lnTo>
                      <a:pt x="1161649" y="1382799"/>
                    </a:lnTo>
                    <a:close/>
                    <a:moveTo>
                      <a:pt x="397285" y="941591"/>
                    </a:moveTo>
                    <a:lnTo>
                      <a:pt x="1618940" y="941591"/>
                    </a:lnTo>
                    <a:lnTo>
                      <a:pt x="1618940" y="2738407"/>
                    </a:lnTo>
                    <a:lnTo>
                      <a:pt x="397285" y="2738407"/>
                    </a:lnTo>
                    <a:close/>
                    <a:moveTo>
                      <a:pt x="305673" y="849979"/>
                    </a:moveTo>
                    <a:lnTo>
                      <a:pt x="305673" y="2830019"/>
                    </a:lnTo>
                    <a:lnTo>
                      <a:pt x="1710552" y="2830019"/>
                    </a:lnTo>
                    <a:lnTo>
                      <a:pt x="1710552" y="849979"/>
                    </a:lnTo>
                    <a:close/>
                    <a:moveTo>
                      <a:pt x="240515" y="472027"/>
                    </a:moveTo>
                    <a:lnTo>
                      <a:pt x="1775709" y="472027"/>
                    </a:lnTo>
                    <a:cubicBezTo>
                      <a:pt x="1908542" y="472027"/>
                      <a:pt x="2016224" y="579709"/>
                      <a:pt x="2016224" y="712542"/>
                    </a:cubicBezTo>
                    <a:lnTo>
                      <a:pt x="2016224" y="2967456"/>
                    </a:lnTo>
                    <a:cubicBezTo>
                      <a:pt x="2016224" y="3100289"/>
                      <a:pt x="1908542" y="3207971"/>
                      <a:pt x="1775709" y="3207971"/>
                    </a:cubicBezTo>
                    <a:lnTo>
                      <a:pt x="240515" y="3207971"/>
                    </a:lnTo>
                    <a:cubicBezTo>
                      <a:pt x="107682" y="3207971"/>
                      <a:pt x="0" y="3100289"/>
                      <a:pt x="0" y="2967456"/>
                    </a:cubicBezTo>
                    <a:lnTo>
                      <a:pt x="0" y="712542"/>
                    </a:lnTo>
                    <a:cubicBezTo>
                      <a:pt x="0" y="579709"/>
                      <a:pt x="107682" y="472027"/>
                      <a:pt x="240515" y="472027"/>
                    </a:cubicBezTo>
                    <a:close/>
                    <a:moveTo>
                      <a:pt x="515787" y="0"/>
                    </a:moveTo>
                    <a:lnTo>
                      <a:pt x="1500437" y="0"/>
                    </a:lnTo>
                    <a:cubicBezTo>
                      <a:pt x="1541893" y="0"/>
                      <a:pt x="1575500" y="33607"/>
                      <a:pt x="1575500" y="75063"/>
                    </a:cubicBezTo>
                    <a:lnTo>
                      <a:pt x="1575500" y="367990"/>
                    </a:lnTo>
                    <a:lnTo>
                      <a:pt x="440724" y="367990"/>
                    </a:lnTo>
                    <a:lnTo>
                      <a:pt x="440724" y="75063"/>
                    </a:lnTo>
                    <a:cubicBezTo>
                      <a:pt x="440724" y="33607"/>
                      <a:pt x="474331" y="0"/>
                      <a:pt x="5157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" name="Oval 25">
                <a:extLst>
                  <a:ext uri="{FF2B5EF4-FFF2-40B4-BE49-F238E27FC236}">
                    <a16:creationId xmlns:a16="http://schemas.microsoft.com/office/drawing/2014/main" id="{DE59C326-BB9E-4F3F-A091-9EB785FE69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5679" y="1760667"/>
                <a:ext cx="665788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3225370" h="3229762">
                    <a:moveTo>
                      <a:pt x="1355872" y="0"/>
                    </a:moveTo>
                    <a:cubicBezTo>
                      <a:pt x="1564636" y="0"/>
                      <a:pt x="1733872" y="169236"/>
                      <a:pt x="1733872" y="378000"/>
                    </a:cubicBezTo>
                    <a:cubicBezTo>
                      <a:pt x="1733872" y="530834"/>
                      <a:pt x="1643169" y="662483"/>
                      <a:pt x="1512292" y="721255"/>
                    </a:cubicBezTo>
                    <a:lnTo>
                      <a:pt x="1607042" y="1169019"/>
                    </a:lnTo>
                    <a:cubicBezTo>
                      <a:pt x="1611319" y="1167786"/>
                      <a:pt x="1615651" y="1167712"/>
                      <a:pt x="1620000" y="1167712"/>
                    </a:cubicBezTo>
                    <a:cubicBezTo>
                      <a:pt x="1828764" y="1167712"/>
                      <a:pt x="1998000" y="1336948"/>
                      <a:pt x="1998000" y="1545712"/>
                    </a:cubicBezTo>
                    <a:lnTo>
                      <a:pt x="1996362" y="1567711"/>
                    </a:lnTo>
                    <a:lnTo>
                      <a:pt x="2525816" y="1711728"/>
                    </a:lnTo>
                    <a:cubicBezTo>
                      <a:pt x="2591164" y="1602543"/>
                      <a:pt x="2710810" y="1530128"/>
                      <a:pt x="2847370" y="1530128"/>
                    </a:cubicBezTo>
                    <a:cubicBezTo>
                      <a:pt x="3056134" y="1530128"/>
                      <a:pt x="3225370" y="1699364"/>
                      <a:pt x="3225370" y="1908128"/>
                    </a:cubicBezTo>
                    <a:cubicBezTo>
                      <a:pt x="3225370" y="2116892"/>
                      <a:pt x="3056134" y="2286128"/>
                      <a:pt x="2847370" y="2286128"/>
                    </a:cubicBezTo>
                    <a:cubicBezTo>
                      <a:pt x="2638606" y="2286128"/>
                      <a:pt x="2469370" y="2116892"/>
                      <a:pt x="2469370" y="1908128"/>
                    </a:cubicBezTo>
                    <a:lnTo>
                      <a:pt x="2475505" y="1847275"/>
                    </a:lnTo>
                    <a:lnTo>
                      <a:pt x="1957861" y="1706471"/>
                    </a:lnTo>
                    <a:cubicBezTo>
                      <a:pt x="1922674" y="1789256"/>
                      <a:pt x="1855841" y="1854310"/>
                      <a:pt x="1773397" y="1890608"/>
                    </a:cubicBezTo>
                    <a:lnTo>
                      <a:pt x="1908290" y="2478637"/>
                    </a:lnTo>
                    <a:cubicBezTo>
                      <a:pt x="2094333" y="2500701"/>
                      <a:pt x="2237929" y="2659462"/>
                      <a:pt x="2237929" y="2851762"/>
                    </a:cubicBezTo>
                    <a:cubicBezTo>
                      <a:pt x="2237929" y="3060526"/>
                      <a:pt x="2068693" y="3229762"/>
                      <a:pt x="1859929" y="3229762"/>
                    </a:cubicBezTo>
                    <a:cubicBezTo>
                      <a:pt x="1651165" y="3229762"/>
                      <a:pt x="1481929" y="3060526"/>
                      <a:pt x="1481929" y="2851762"/>
                    </a:cubicBezTo>
                    <a:cubicBezTo>
                      <a:pt x="1481929" y="2676759"/>
                      <a:pt x="1600854" y="2529533"/>
                      <a:pt x="1762693" y="2487978"/>
                    </a:cubicBezTo>
                    <a:lnTo>
                      <a:pt x="1632951" y="1922407"/>
                    </a:lnTo>
                    <a:cubicBezTo>
                      <a:pt x="1628677" y="1923639"/>
                      <a:pt x="1624347" y="1923712"/>
                      <a:pt x="1620000" y="1923712"/>
                    </a:cubicBezTo>
                    <a:cubicBezTo>
                      <a:pt x="1474614" y="1923712"/>
                      <a:pt x="1348399" y="1841634"/>
                      <a:pt x="1286703" y="1720478"/>
                    </a:cubicBezTo>
                    <a:lnTo>
                      <a:pt x="726463" y="1950491"/>
                    </a:lnTo>
                    <a:cubicBezTo>
                      <a:pt x="745503" y="1995553"/>
                      <a:pt x="756000" y="2045092"/>
                      <a:pt x="756000" y="2097083"/>
                    </a:cubicBezTo>
                    <a:cubicBezTo>
                      <a:pt x="756000" y="2305847"/>
                      <a:pt x="586764" y="2475083"/>
                      <a:pt x="378000" y="2475083"/>
                    </a:cubicBezTo>
                    <a:cubicBezTo>
                      <a:pt x="169236" y="2475083"/>
                      <a:pt x="0" y="2305847"/>
                      <a:pt x="0" y="2097083"/>
                    </a:cubicBezTo>
                    <a:cubicBezTo>
                      <a:pt x="0" y="1888319"/>
                      <a:pt x="169236" y="1719083"/>
                      <a:pt x="378000" y="1719083"/>
                    </a:cubicBezTo>
                    <a:cubicBezTo>
                      <a:pt x="481765" y="1719083"/>
                      <a:pt x="575764" y="1760894"/>
                      <a:pt x="643957" y="1828700"/>
                    </a:cubicBezTo>
                    <a:lnTo>
                      <a:pt x="1245626" y="1581679"/>
                    </a:lnTo>
                    <a:cubicBezTo>
                      <a:pt x="1242578" y="1569964"/>
                      <a:pt x="1242000" y="1557905"/>
                      <a:pt x="1242000" y="1545712"/>
                    </a:cubicBezTo>
                    <a:cubicBezTo>
                      <a:pt x="1242000" y="1391666"/>
                      <a:pt x="1334148" y="1259142"/>
                      <a:pt x="1466584" y="1200827"/>
                    </a:cubicBezTo>
                    <a:lnTo>
                      <a:pt x="1372109" y="754363"/>
                    </a:lnTo>
                    <a:cubicBezTo>
                      <a:pt x="1366762" y="755885"/>
                      <a:pt x="1361331" y="756000"/>
                      <a:pt x="1355872" y="756000"/>
                    </a:cubicBezTo>
                    <a:cubicBezTo>
                      <a:pt x="1147108" y="756000"/>
                      <a:pt x="977872" y="586764"/>
                      <a:pt x="977872" y="378000"/>
                    </a:cubicBezTo>
                    <a:cubicBezTo>
                      <a:pt x="977872" y="169236"/>
                      <a:pt x="1147108" y="0"/>
                      <a:pt x="13558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2" name="Block Arc 20">
                <a:extLst>
                  <a:ext uri="{FF2B5EF4-FFF2-40B4-BE49-F238E27FC236}">
                    <a16:creationId xmlns:a16="http://schemas.microsoft.com/office/drawing/2014/main" id="{25F860C6-D857-4DAE-98BB-48F618B36A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611777" y="2385438"/>
                <a:ext cx="690373" cy="748576"/>
              </a:xfrm>
              <a:custGeom>
                <a:avLst/>
                <a:gdLst/>
                <a:ahLst/>
                <a:cxnLst/>
                <a:rect l="l" t="t" r="r" b="b"/>
                <a:pathLst>
                  <a:path w="2958558" h="3207983">
                    <a:moveTo>
                      <a:pt x="376920" y="2960896"/>
                    </a:moveTo>
                    <a:cubicBezTo>
                      <a:pt x="266613" y="2960896"/>
                      <a:pt x="177192" y="2871475"/>
                      <a:pt x="177192" y="2761168"/>
                    </a:cubicBezTo>
                    <a:cubicBezTo>
                      <a:pt x="177192" y="2650861"/>
                      <a:pt x="266613" y="2561440"/>
                      <a:pt x="376920" y="2561440"/>
                    </a:cubicBezTo>
                    <a:cubicBezTo>
                      <a:pt x="487227" y="2561440"/>
                      <a:pt x="576648" y="2650861"/>
                      <a:pt x="576648" y="2761168"/>
                    </a:cubicBezTo>
                    <a:cubicBezTo>
                      <a:pt x="576648" y="2871475"/>
                      <a:pt x="487227" y="2960896"/>
                      <a:pt x="376920" y="2960896"/>
                    </a:cubicBezTo>
                    <a:close/>
                    <a:moveTo>
                      <a:pt x="376921" y="3072323"/>
                    </a:moveTo>
                    <a:cubicBezTo>
                      <a:pt x="539434" y="3072323"/>
                      <a:pt x="671176" y="2940581"/>
                      <a:pt x="671176" y="2778068"/>
                    </a:cubicBezTo>
                    <a:cubicBezTo>
                      <a:pt x="671176" y="2615555"/>
                      <a:pt x="539434" y="2483813"/>
                      <a:pt x="376921" y="2483813"/>
                    </a:cubicBezTo>
                    <a:cubicBezTo>
                      <a:pt x="214408" y="2483813"/>
                      <a:pt x="82666" y="2615555"/>
                      <a:pt x="82666" y="2778068"/>
                    </a:cubicBezTo>
                    <a:cubicBezTo>
                      <a:pt x="82666" y="2940581"/>
                      <a:pt x="214408" y="3072323"/>
                      <a:pt x="376921" y="3072323"/>
                    </a:cubicBezTo>
                    <a:close/>
                    <a:moveTo>
                      <a:pt x="2379939" y="3207575"/>
                    </a:moveTo>
                    <a:cubicBezTo>
                      <a:pt x="2342159" y="3210380"/>
                      <a:pt x="2303308" y="3198772"/>
                      <a:pt x="2272342" y="3172087"/>
                    </a:cubicBezTo>
                    <a:cubicBezTo>
                      <a:pt x="2210411" y="3118717"/>
                      <a:pt x="2203469" y="3025247"/>
                      <a:pt x="2256839" y="2963315"/>
                    </a:cubicBezTo>
                    <a:cubicBezTo>
                      <a:pt x="2292137" y="2922355"/>
                      <a:pt x="2344975" y="2905450"/>
                      <a:pt x="2394194" y="2916618"/>
                    </a:cubicBezTo>
                    <a:lnTo>
                      <a:pt x="2482323" y="2842744"/>
                    </a:lnTo>
                    <a:lnTo>
                      <a:pt x="2486558" y="2847797"/>
                    </a:lnTo>
                    <a:cubicBezTo>
                      <a:pt x="2638916" y="2767056"/>
                      <a:pt x="2628462" y="2744879"/>
                      <a:pt x="2689889" y="2690172"/>
                    </a:cubicBezTo>
                    <a:cubicBezTo>
                      <a:pt x="2722819" y="2655246"/>
                      <a:pt x="2732363" y="2657367"/>
                      <a:pt x="2726376" y="2568558"/>
                    </a:cubicBezTo>
                    <a:lnTo>
                      <a:pt x="2730335" y="2568172"/>
                    </a:lnTo>
                    <a:lnTo>
                      <a:pt x="2726098" y="2568172"/>
                    </a:lnTo>
                    <a:lnTo>
                      <a:pt x="2726098" y="2140027"/>
                    </a:lnTo>
                    <a:lnTo>
                      <a:pt x="2686068" y="2140105"/>
                    </a:lnTo>
                    <a:cubicBezTo>
                      <a:pt x="2685662" y="1932305"/>
                      <a:pt x="2574529" y="1740506"/>
                      <a:pt x="2394530" y="1636956"/>
                    </a:cubicBezTo>
                    <a:cubicBezTo>
                      <a:pt x="2214320" y="1533284"/>
                      <a:pt x="1992511" y="1533845"/>
                      <a:pt x="1812826" y="1638426"/>
                    </a:cubicBezTo>
                    <a:cubicBezTo>
                      <a:pt x="1633353" y="1742884"/>
                      <a:pt x="1523189" y="1935240"/>
                      <a:pt x="1523830" y="2143038"/>
                    </a:cubicBezTo>
                    <a:lnTo>
                      <a:pt x="1483625" y="2143162"/>
                    </a:lnTo>
                    <a:lnTo>
                      <a:pt x="1483625" y="2568172"/>
                    </a:lnTo>
                    <a:lnTo>
                      <a:pt x="1479388" y="2568172"/>
                    </a:lnTo>
                    <a:lnTo>
                      <a:pt x="1483347" y="2568558"/>
                    </a:lnTo>
                    <a:cubicBezTo>
                      <a:pt x="1477359" y="2657367"/>
                      <a:pt x="1486903" y="2655246"/>
                      <a:pt x="1519833" y="2690172"/>
                    </a:cubicBezTo>
                    <a:cubicBezTo>
                      <a:pt x="1581261" y="2744879"/>
                      <a:pt x="1570806" y="2767057"/>
                      <a:pt x="1723166" y="2847797"/>
                    </a:cubicBezTo>
                    <a:lnTo>
                      <a:pt x="1727402" y="2842744"/>
                    </a:lnTo>
                    <a:lnTo>
                      <a:pt x="1815530" y="2916618"/>
                    </a:lnTo>
                    <a:cubicBezTo>
                      <a:pt x="1864749" y="2905450"/>
                      <a:pt x="1917587" y="2922356"/>
                      <a:pt x="1952884" y="2963315"/>
                    </a:cubicBezTo>
                    <a:cubicBezTo>
                      <a:pt x="2006254" y="3025247"/>
                      <a:pt x="1999313" y="3118717"/>
                      <a:pt x="1937381" y="3172087"/>
                    </a:cubicBezTo>
                    <a:cubicBezTo>
                      <a:pt x="1906416" y="3198772"/>
                      <a:pt x="1867565" y="3210380"/>
                      <a:pt x="1829785" y="3207575"/>
                    </a:cubicBezTo>
                    <a:cubicBezTo>
                      <a:pt x="1792004" y="3204769"/>
                      <a:pt x="1755294" y="3187551"/>
                      <a:pt x="1728609" y="3156586"/>
                    </a:cubicBezTo>
                    <a:cubicBezTo>
                      <a:pt x="1704170" y="3128225"/>
                      <a:pt x="1692377" y="3093251"/>
                      <a:pt x="1694258" y="3058558"/>
                    </a:cubicBezTo>
                    <a:lnTo>
                      <a:pt x="1607474" y="2985811"/>
                    </a:lnTo>
                    <a:lnTo>
                      <a:pt x="1609754" y="2983092"/>
                    </a:lnTo>
                    <a:cubicBezTo>
                      <a:pt x="1505378" y="2914609"/>
                      <a:pt x="1454899" y="2874388"/>
                      <a:pt x="1372959" y="2808609"/>
                    </a:cubicBezTo>
                    <a:cubicBezTo>
                      <a:pt x="1301402" y="2768123"/>
                      <a:pt x="1295976" y="2652344"/>
                      <a:pt x="1300245" y="2568172"/>
                    </a:cubicBezTo>
                    <a:lnTo>
                      <a:pt x="1296941" y="2568172"/>
                    </a:lnTo>
                    <a:lnTo>
                      <a:pt x="1296941" y="2143739"/>
                    </a:lnTo>
                    <a:lnTo>
                      <a:pt x="1251342" y="2143880"/>
                    </a:lnTo>
                    <a:cubicBezTo>
                      <a:pt x="1250400" y="1838694"/>
                      <a:pt x="1412261" y="1556194"/>
                      <a:pt x="1675942" y="1402813"/>
                    </a:cubicBezTo>
                    <a:cubicBezTo>
                      <a:pt x="1778114" y="1343381"/>
                      <a:pt x="1889554" y="1306836"/>
                      <a:pt x="2003205" y="1293823"/>
                    </a:cubicBezTo>
                    <a:lnTo>
                      <a:pt x="2003205" y="878785"/>
                    </a:lnTo>
                    <a:lnTo>
                      <a:pt x="1998176" y="878621"/>
                    </a:lnTo>
                    <a:cubicBezTo>
                      <a:pt x="2009560" y="630102"/>
                      <a:pt x="1847671" y="398939"/>
                      <a:pt x="1584243" y="287563"/>
                    </a:cubicBezTo>
                    <a:cubicBezTo>
                      <a:pt x="1373323" y="198386"/>
                      <a:pt x="1125012" y="198092"/>
                      <a:pt x="913796" y="286769"/>
                    </a:cubicBezTo>
                    <a:cubicBezTo>
                      <a:pt x="650203" y="397436"/>
                      <a:pt x="487575" y="627955"/>
                      <a:pt x="497878" y="876315"/>
                    </a:cubicBezTo>
                    <a:lnTo>
                      <a:pt x="492947" y="876461"/>
                    </a:lnTo>
                    <a:lnTo>
                      <a:pt x="492947" y="2424958"/>
                    </a:lnTo>
                    <a:cubicBezTo>
                      <a:pt x="646520" y="2471832"/>
                      <a:pt x="757382" y="2615059"/>
                      <a:pt x="757382" y="2784179"/>
                    </a:cubicBezTo>
                    <a:cubicBezTo>
                      <a:pt x="757382" y="2993324"/>
                      <a:pt x="587836" y="3162870"/>
                      <a:pt x="378691" y="3162870"/>
                    </a:cubicBezTo>
                    <a:cubicBezTo>
                      <a:pt x="169546" y="3162870"/>
                      <a:pt x="0" y="2993324"/>
                      <a:pt x="0" y="2784179"/>
                    </a:cubicBezTo>
                    <a:cubicBezTo>
                      <a:pt x="0" y="2610447"/>
                      <a:pt x="116991" y="2464039"/>
                      <a:pt x="276947" y="2421074"/>
                    </a:cubicBezTo>
                    <a:lnTo>
                      <a:pt x="276947" y="783746"/>
                    </a:lnTo>
                    <a:lnTo>
                      <a:pt x="281758" y="783746"/>
                    </a:lnTo>
                    <a:cubicBezTo>
                      <a:pt x="307533" y="493124"/>
                      <a:pt x="502412" y="231983"/>
                      <a:pt x="801266" y="95774"/>
                    </a:cubicBezTo>
                    <a:cubicBezTo>
                      <a:pt x="1082323" y="-32324"/>
                      <a:pt x="1416727" y="-31901"/>
                      <a:pt x="1697364" y="96907"/>
                    </a:cubicBezTo>
                    <a:cubicBezTo>
                      <a:pt x="1994951" y="233494"/>
                      <a:pt x="2188714" y="494056"/>
                      <a:pt x="2214549" y="783746"/>
                    </a:cubicBezTo>
                    <a:lnTo>
                      <a:pt x="2219205" y="783746"/>
                    </a:lnTo>
                    <a:lnTo>
                      <a:pt x="2219205" y="1295162"/>
                    </a:lnTo>
                    <a:cubicBezTo>
                      <a:pt x="2327099" y="1309357"/>
                      <a:pt x="2432799" y="1344641"/>
                      <a:pt x="2530224" y="1400656"/>
                    </a:cubicBezTo>
                    <a:cubicBezTo>
                      <a:pt x="2794677" y="1552703"/>
                      <a:pt x="2957961" y="1834385"/>
                      <a:pt x="2958558" y="2139573"/>
                    </a:cubicBezTo>
                    <a:lnTo>
                      <a:pt x="2912782" y="2139663"/>
                    </a:lnTo>
                    <a:lnTo>
                      <a:pt x="2912782" y="2568172"/>
                    </a:lnTo>
                    <a:lnTo>
                      <a:pt x="2909478" y="2568172"/>
                    </a:lnTo>
                    <a:cubicBezTo>
                      <a:pt x="2913747" y="2652344"/>
                      <a:pt x="2908320" y="2768123"/>
                      <a:pt x="2836763" y="2808609"/>
                    </a:cubicBezTo>
                    <a:cubicBezTo>
                      <a:pt x="2754824" y="2874388"/>
                      <a:pt x="2704345" y="2914609"/>
                      <a:pt x="2599970" y="2983091"/>
                    </a:cubicBezTo>
                    <a:lnTo>
                      <a:pt x="2602250" y="2985811"/>
                    </a:lnTo>
                    <a:lnTo>
                      <a:pt x="2515466" y="3058559"/>
                    </a:lnTo>
                    <a:cubicBezTo>
                      <a:pt x="2517346" y="3093252"/>
                      <a:pt x="2505554" y="3128225"/>
                      <a:pt x="2481114" y="3156586"/>
                    </a:cubicBezTo>
                    <a:cubicBezTo>
                      <a:pt x="2454429" y="3187551"/>
                      <a:pt x="2417719" y="3204769"/>
                      <a:pt x="2379939" y="3207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3" name="Trapezoid 28">
                <a:extLst>
                  <a:ext uri="{FF2B5EF4-FFF2-40B4-BE49-F238E27FC236}">
                    <a16:creationId xmlns:a16="http://schemas.microsoft.com/office/drawing/2014/main" id="{B608ACD4-AF3D-4EB2-8BD0-604B865AEF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98936" y="1729045"/>
                <a:ext cx="550124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664297" h="3228846">
                    <a:moveTo>
                      <a:pt x="2006233" y="1910002"/>
                    </a:moveTo>
                    <a:cubicBezTo>
                      <a:pt x="2195393" y="2270441"/>
                      <a:pt x="2396463" y="2592453"/>
                      <a:pt x="2218318" y="2693318"/>
                    </a:cubicBezTo>
                    <a:cubicBezTo>
                      <a:pt x="1760490" y="2959655"/>
                      <a:pt x="875097" y="3011972"/>
                      <a:pt x="413381" y="2693318"/>
                    </a:cubicBezTo>
                    <a:cubicBezTo>
                      <a:pt x="278026" y="2578660"/>
                      <a:pt x="448417" y="2270210"/>
                      <a:pt x="622358" y="1918652"/>
                    </a:cubicBezTo>
                    <a:close/>
                    <a:moveTo>
                      <a:pt x="998355" y="318176"/>
                    </a:moveTo>
                    <a:lnTo>
                      <a:pt x="1054483" y="938365"/>
                    </a:lnTo>
                    <a:cubicBezTo>
                      <a:pt x="1073419" y="1202005"/>
                      <a:pt x="-94533" y="2544942"/>
                      <a:pt x="263185" y="2803859"/>
                    </a:cubicBezTo>
                    <a:cubicBezTo>
                      <a:pt x="799752" y="3120272"/>
                      <a:pt x="1828684" y="3068324"/>
                      <a:pt x="2360732" y="2803859"/>
                    </a:cubicBezTo>
                    <a:cubicBezTo>
                      <a:pt x="2817826" y="2582721"/>
                      <a:pt x="1567592" y="1249230"/>
                      <a:pt x="1559424" y="938364"/>
                    </a:cubicBezTo>
                    <a:lnTo>
                      <a:pt x="1635785" y="320808"/>
                    </a:lnTo>
                    <a:lnTo>
                      <a:pt x="1616510" y="323841"/>
                    </a:lnTo>
                    <a:cubicBezTo>
                      <a:pt x="1541035" y="362546"/>
                      <a:pt x="1432716" y="386340"/>
                      <a:pt x="1312455" y="386340"/>
                    </a:cubicBezTo>
                    <a:cubicBezTo>
                      <a:pt x="1186664" y="386340"/>
                      <a:pt x="1073940" y="360308"/>
                      <a:pt x="998355" y="318176"/>
                    </a:cubicBezTo>
                    <a:close/>
                    <a:moveTo>
                      <a:pt x="1312455" y="60748"/>
                    </a:moveTo>
                    <a:cubicBezTo>
                      <a:pt x="1155275" y="60748"/>
                      <a:pt x="1027857" y="120035"/>
                      <a:pt x="1027857" y="193171"/>
                    </a:cubicBezTo>
                    <a:cubicBezTo>
                      <a:pt x="1027857" y="266307"/>
                      <a:pt x="1155275" y="325594"/>
                      <a:pt x="1312455" y="325594"/>
                    </a:cubicBezTo>
                    <a:cubicBezTo>
                      <a:pt x="1469634" y="325594"/>
                      <a:pt x="1597052" y="266307"/>
                      <a:pt x="1597052" y="193171"/>
                    </a:cubicBezTo>
                    <a:cubicBezTo>
                      <a:pt x="1597052" y="120035"/>
                      <a:pt x="1469634" y="60748"/>
                      <a:pt x="1312455" y="60748"/>
                    </a:cubicBezTo>
                    <a:close/>
                    <a:moveTo>
                      <a:pt x="1312455" y="0"/>
                    </a:moveTo>
                    <a:cubicBezTo>
                      <a:pt x="1537130" y="0"/>
                      <a:pt x="1720121" y="83046"/>
                      <a:pt x="1726235" y="186847"/>
                    </a:cubicBezTo>
                    <a:cubicBezTo>
                      <a:pt x="1726742" y="186524"/>
                      <a:pt x="1727174" y="186120"/>
                      <a:pt x="1727606" y="185717"/>
                    </a:cubicBezTo>
                    <a:lnTo>
                      <a:pt x="1727102" y="190850"/>
                    </a:lnTo>
                    <a:cubicBezTo>
                      <a:pt x="1727595" y="191614"/>
                      <a:pt x="1727605" y="192391"/>
                      <a:pt x="1727605" y="193170"/>
                    </a:cubicBezTo>
                    <a:lnTo>
                      <a:pt x="1726271" y="199326"/>
                    </a:lnTo>
                    <a:lnTo>
                      <a:pt x="1655630" y="919826"/>
                    </a:lnTo>
                    <a:cubicBezTo>
                      <a:pt x="1665213" y="1268678"/>
                      <a:pt x="3079202" y="2735754"/>
                      <a:pt x="2542920" y="2983914"/>
                    </a:cubicBezTo>
                    <a:cubicBezTo>
                      <a:pt x="1918698" y="3280693"/>
                      <a:pt x="711513" y="3338989"/>
                      <a:pt x="81991" y="2983914"/>
                    </a:cubicBezTo>
                    <a:cubicBezTo>
                      <a:pt x="-337699" y="2693358"/>
                      <a:pt x="991496" y="1215684"/>
                      <a:pt x="969280" y="919828"/>
                    </a:cubicBezTo>
                    <a:lnTo>
                      <a:pt x="898640" y="199335"/>
                    </a:lnTo>
                    <a:cubicBezTo>
                      <a:pt x="897375" y="197339"/>
                      <a:pt x="897304" y="195258"/>
                      <a:pt x="897304" y="193170"/>
                    </a:cubicBezTo>
                    <a:lnTo>
                      <a:pt x="897808" y="190847"/>
                    </a:lnTo>
                    <a:lnTo>
                      <a:pt x="897305" y="185717"/>
                    </a:lnTo>
                    <a:lnTo>
                      <a:pt x="898687" y="186789"/>
                    </a:lnTo>
                    <a:cubicBezTo>
                      <a:pt x="904857" y="83015"/>
                      <a:pt x="1087821" y="0"/>
                      <a:pt x="13124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4" name="Freeform: Shape 17">
                <a:extLst>
                  <a:ext uri="{FF2B5EF4-FFF2-40B4-BE49-F238E27FC236}">
                    <a16:creationId xmlns:a16="http://schemas.microsoft.com/office/drawing/2014/main" id="{0427E8AB-D05D-4436-B0C1-33034CD3DCE0}"/>
                  </a:ext>
                </a:extLst>
              </p:cNvPr>
              <p:cNvSpPr/>
              <p:nvPr/>
            </p:nvSpPr>
            <p:spPr>
              <a:xfrm>
                <a:off x="2010490" y="69385"/>
                <a:ext cx="6067597" cy="3998426"/>
              </a:xfrm>
              <a:custGeom>
                <a:avLst/>
                <a:gdLst>
                  <a:gd name="connsiteX0" fmla="*/ 2751292 w 6067597"/>
                  <a:gd name="connsiteY0" fmla="*/ 2648105 h 3998426"/>
                  <a:gd name="connsiteX1" fmla="*/ 2745981 w 6067597"/>
                  <a:gd name="connsiteY1" fmla="*/ 2673756 h 3998426"/>
                  <a:gd name="connsiteX2" fmla="*/ 2667699 w 6067597"/>
                  <a:gd name="connsiteY2" fmla="*/ 2726031 h 3998426"/>
                  <a:gd name="connsiteX3" fmla="*/ 2648849 w 6067597"/>
                  <a:gd name="connsiteY3" fmla="*/ 2722128 h 3998426"/>
                  <a:gd name="connsiteX4" fmla="*/ 2365394 w 6067597"/>
                  <a:gd name="connsiteY4" fmla="*/ 3213923 h 3998426"/>
                  <a:gd name="connsiteX5" fmla="*/ 2379798 w 6067597"/>
                  <a:gd name="connsiteY5" fmla="*/ 3235111 h 3998426"/>
                  <a:gd name="connsiteX6" fmla="*/ 2386589 w 6067597"/>
                  <a:gd name="connsiteY6" fmla="*/ 3267909 h 3998426"/>
                  <a:gd name="connsiteX7" fmla="*/ 2379798 w 6067597"/>
                  <a:gd name="connsiteY7" fmla="*/ 3300707 h 3998426"/>
                  <a:gd name="connsiteX8" fmla="*/ 2363037 w 6067597"/>
                  <a:gd name="connsiteY8" fmla="*/ 3325361 h 3998426"/>
                  <a:gd name="connsiteX9" fmla="*/ 2654946 w 6067597"/>
                  <a:gd name="connsiteY9" fmla="*/ 3832069 h 3998426"/>
                  <a:gd name="connsiteX10" fmla="*/ 2673246 w 6067597"/>
                  <a:gd name="connsiteY10" fmla="*/ 3828280 h 3998426"/>
                  <a:gd name="connsiteX11" fmla="*/ 2733121 w 6067597"/>
                  <a:gd name="connsiteY11" fmla="*/ 3853478 h 3998426"/>
                  <a:gd name="connsiteX12" fmla="*/ 2748996 w 6067597"/>
                  <a:gd name="connsiteY12" fmla="*/ 3876830 h 3998426"/>
                  <a:gd name="connsiteX13" fmla="*/ 3362832 w 6067597"/>
                  <a:gd name="connsiteY13" fmla="*/ 3876830 h 3998426"/>
                  <a:gd name="connsiteX14" fmla="*/ 3378334 w 6067597"/>
                  <a:gd name="connsiteY14" fmla="*/ 3853478 h 3998426"/>
                  <a:gd name="connsiteX15" fmla="*/ 3405323 w 6067597"/>
                  <a:gd name="connsiteY15" fmla="*/ 3835071 h 3998426"/>
                  <a:gd name="connsiteX16" fmla="*/ 3411361 w 6067597"/>
                  <a:gd name="connsiteY16" fmla="*/ 3833850 h 3998426"/>
                  <a:gd name="connsiteX17" fmla="*/ 3701314 w 6067597"/>
                  <a:gd name="connsiteY17" fmla="*/ 3331887 h 3998426"/>
                  <a:gd name="connsiteX18" fmla="*/ 3695277 w 6067597"/>
                  <a:gd name="connsiteY18" fmla="*/ 3327783 h 3998426"/>
                  <a:gd name="connsiteX19" fmla="*/ 3670079 w 6067597"/>
                  <a:gd name="connsiteY19" fmla="*/ 3267909 h 3998426"/>
                  <a:gd name="connsiteX20" fmla="*/ 3695971 w 6067597"/>
                  <a:gd name="connsiteY20" fmla="*/ 3208034 h 3998426"/>
                  <a:gd name="connsiteX21" fmla="*/ 3699014 w 6067597"/>
                  <a:gd name="connsiteY21" fmla="*/ 3205932 h 3998426"/>
                  <a:gd name="connsiteX22" fmla="*/ 3421549 w 6067597"/>
                  <a:gd name="connsiteY22" fmla="*/ 2725730 h 3998426"/>
                  <a:gd name="connsiteX23" fmla="*/ 3411162 w 6067597"/>
                  <a:gd name="connsiteY23" fmla="*/ 2727881 h 3998426"/>
                  <a:gd name="connsiteX24" fmla="*/ 3332879 w 6067597"/>
                  <a:gd name="connsiteY24" fmla="*/ 2675606 h 3998426"/>
                  <a:gd name="connsiteX25" fmla="*/ 3327185 w 6067597"/>
                  <a:gd name="connsiteY25" fmla="*/ 2648105 h 3998426"/>
                  <a:gd name="connsiteX26" fmla="*/ 3861774 w 6067597"/>
                  <a:gd name="connsiteY26" fmla="*/ 2038357 h 3998426"/>
                  <a:gd name="connsiteX27" fmla="*/ 3861174 w 6067597"/>
                  <a:gd name="connsiteY27" fmla="*/ 2041257 h 3998426"/>
                  <a:gd name="connsiteX28" fmla="*/ 3782892 w 6067597"/>
                  <a:gd name="connsiteY28" fmla="*/ 2093532 h 3998426"/>
                  <a:gd name="connsiteX29" fmla="*/ 3759616 w 6067597"/>
                  <a:gd name="connsiteY29" fmla="*/ 2088713 h 3998426"/>
                  <a:gd name="connsiteX30" fmla="*/ 3473610 w 6067597"/>
                  <a:gd name="connsiteY30" fmla="*/ 2586718 h 3998426"/>
                  <a:gd name="connsiteX31" fmla="*/ 3489444 w 6067597"/>
                  <a:gd name="connsiteY31" fmla="*/ 2610010 h 3998426"/>
                  <a:gd name="connsiteX32" fmla="*/ 3496235 w 6067597"/>
                  <a:gd name="connsiteY32" fmla="*/ 2642808 h 3998426"/>
                  <a:gd name="connsiteX33" fmla="*/ 3489444 w 6067597"/>
                  <a:gd name="connsiteY33" fmla="*/ 2675606 h 3998426"/>
                  <a:gd name="connsiteX34" fmla="*/ 3472559 w 6067597"/>
                  <a:gd name="connsiteY34" fmla="*/ 2700443 h 3998426"/>
                  <a:gd name="connsiteX35" fmla="*/ 3750370 w 6067597"/>
                  <a:gd name="connsiteY35" fmla="*/ 3183834 h 3998426"/>
                  <a:gd name="connsiteX36" fmla="*/ 3755152 w 6067597"/>
                  <a:gd name="connsiteY36" fmla="*/ 3182836 h 3998426"/>
                  <a:gd name="connsiteX37" fmla="*/ 3833434 w 6067597"/>
                  <a:gd name="connsiteY37" fmla="*/ 3235111 h 3998426"/>
                  <a:gd name="connsiteX38" fmla="*/ 3840054 w 6067597"/>
                  <a:gd name="connsiteY38" fmla="*/ 3267082 h 3998426"/>
                  <a:gd name="connsiteX39" fmla="*/ 4494338 w 6067597"/>
                  <a:gd name="connsiteY39" fmla="*/ 3267082 h 3998426"/>
                  <a:gd name="connsiteX40" fmla="*/ 4816006 w 6067597"/>
                  <a:gd name="connsiteY40" fmla="*/ 2710216 h 3998426"/>
                  <a:gd name="connsiteX41" fmla="*/ 4804923 w 6067597"/>
                  <a:gd name="connsiteY41" fmla="*/ 2702682 h 3998426"/>
                  <a:gd name="connsiteX42" fmla="*/ 4779725 w 6067597"/>
                  <a:gd name="connsiteY42" fmla="*/ 2642808 h 3998426"/>
                  <a:gd name="connsiteX43" fmla="*/ 4804923 w 6067597"/>
                  <a:gd name="connsiteY43" fmla="*/ 2582933 h 3998426"/>
                  <a:gd name="connsiteX44" fmla="*/ 4807166 w 6067597"/>
                  <a:gd name="connsiteY44" fmla="*/ 2581408 h 3998426"/>
                  <a:gd name="connsiteX45" fmla="*/ 4520363 w 6067597"/>
                  <a:gd name="connsiteY45" fmla="*/ 2082014 h 3998426"/>
                  <a:gd name="connsiteX46" fmla="*/ 4500463 w 6067597"/>
                  <a:gd name="connsiteY46" fmla="*/ 2086134 h 3998426"/>
                  <a:gd name="connsiteX47" fmla="*/ 4453227 w 6067597"/>
                  <a:gd name="connsiteY47" fmla="*/ 2071407 h 3998426"/>
                  <a:gd name="connsiteX48" fmla="*/ 4425900 w 6067597"/>
                  <a:gd name="connsiteY48" fmla="*/ 2038357 h 3998426"/>
                  <a:gd name="connsiteX49" fmla="*/ 1622108 w 6067597"/>
                  <a:gd name="connsiteY49" fmla="*/ 2038357 h 3998426"/>
                  <a:gd name="connsiteX50" fmla="*/ 1610530 w 6067597"/>
                  <a:gd name="connsiteY50" fmla="*/ 2055388 h 3998426"/>
                  <a:gd name="connsiteX51" fmla="*/ 1550655 w 6067597"/>
                  <a:gd name="connsiteY51" fmla="*/ 2080587 h 3998426"/>
                  <a:gd name="connsiteX52" fmla="*/ 1548886 w 6067597"/>
                  <a:gd name="connsiteY52" fmla="*/ 2080220 h 3998426"/>
                  <a:gd name="connsiteX53" fmla="*/ 1264284 w 6067597"/>
                  <a:gd name="connsiteY53" fmla="*/ 2575779 h 3998426"/>
                  <a:gd name="connsiteX54" fmla="*/ 1272087 w 6067597"/>
                  <a:gd name="connsiteY54" fmla="*/ 2581083 h 3998426"/>
                  <a:gd name="connsiteX55" fmla="*/ 1297285 w 6067597"/>
                  <a:gd name="connsiteY55" fmla="*/ 2640958 h 3998426"/>
                  <a:gd name="connsiteX56" fmla="*/ 1272087 w 6067597"/>
                  <a:gd name="connsiteY56" fmla="*/ 2700832 h 3998426"/>
                  <a:gd name="connsiteX57" fmla="*/ 1253858 w 6067597"/>
                  <a:gd name="connsiteY57" fmla="*/ 2713225 h 3998426"/>
                  <a:gd name="connsiteX58" fmla="*/ 1537858 w 6067597"/>
                  <a:gd name="connsiteY58" fmla="*/ 3206206 h 3998426"/>
                  <a:gd name="connsiteX59" fmla="*/ 1549297 w 6067597"/>
                  <a:gd name="connsiteY59" fmla="*/ 3198613 h 3998426"/>
                  <a:gd name="connsiteX60" fmla="*/ 1582094 w 6067597"/>
                  <a:gd name="connsiteY60" fmla="*/ 3192082 h 3998426"/>
                  <a:gd name="connsiteX61" fmla="*/ 1660376 w 6067597"/>
                  <a:gd name="connsiteY61" fmla="*/ 3244357 h 3998426"/>
                  <a:gd name="connsiteX62" fmla="*/ 1665081 w 6067597"/>
                  <a:gd name="connsiteY62" fmla="*/ 3267082 h 3998426"/>
                  <a:gd name="connsiteX63" fmla="*/ 2216614 w 6067597"/>
                  <a:gd name="connsiteY63" fmla="*/ 3267082 h 3998426"/>
                  <a:gd name="connsiteX64" fmla="*/ 2223233 w 6067597"/>
                  <a:gd name="connsiteY64" fmla="*/ 3235111 h 3998426"/>
                  <a:gd name="connsiteX65" fmla="*/ 2301516 w 6067597"/>
                  <a:gd name="connsiteY65" fmla="*/ 3182836 h 3998426"/>
                  <a:gd name="connsiteX66" fmla="*/ 2316723 w 6067597"/>
                  <a:gd name="connsiteY66" fmla="*/ 3185985 h 3998426"/>
                  <a:gd name="connsiteX67" fmla="*/ 2601556 w 6067597"/>
                  <a:gd name="connsiteY67" fmla="*/ 2691613 h 3998426"/>
                  <a:gd name="connsiteX68" fmla="*/ 2589416 w 6067597"/>
                  <a:gd name="connsiteY68" fmla="*/ 2673756 h 3998426"/>
                  <a:gd name="connsiteX69" fmla="*/ 2582626 w 6067597"/>
                  <a:gd name="connsiteY69" fmla="*/ 2640958 h 3998426"/>
                  <a:gd name="connsiteX70" fmla="*/ 2589157 w 6067597"/>
                  <a:gd name="connsiteY70" fmla="*/ 2608160 h 3998426"/>
                  <a:gd name="connsiteX71" fmla="*/ 2598681 w 6067597"/>
                  <a:gd name="connsiteY71" fmla="*/ 2593811 h 3998426"/>
                  <a:gd name="connsiteX72" fmla="*/ 2309617 w 6067597"/>
                  <a:gd name="connsiteY72" fmla="*/ 2090479 h 3998426"/>
                  <a:gd name="connsiteX73" fmla="*/ 2304235 w 6067597"/>
                  <a:gd name="connsiteY73" fmla="*/ 2089643 h 3998426"/>
                  <a:gd name="connsiteX74" fmla="*/ 2250973 w 6067597"/>
                  <a:gd name="connsiteY74" fmla="*/ 2041257 h 3998426"/>
                  <a:gd name="connsiteX75" fmla="*/ 2250373 w 6067597"/>
                  <a:gd name="connsiteY75" fmla="*/ 2038357 h 3998426"/>
                  <a:gd name="connsiteX76" fmla="*/ 2713096 w 6067597"/>
                  <a:gd name="connsiteY76" fmla="*/ 1403586 h 3998426"/>
                  <a:gd name="connsiteX77" fmla="*/ 2687550 w 6067597"/>
                  <a:gd name="connsiteY77" fmla="*/ 1420953 h 3998426"/>
                  <a:gd name="connsiteX78" fmla="*/ 2654752 w 6067597"/>
                  <a:gd name="connsiteY78" fmla="*/ 1427744 h 3998426"/>
                  <a:gd name="connsiteX79" fmla="*/ 2654437 w 6067597"/>
                  <a:gd name="connsiteY79" fmla="*/ 1427679 h 3998426"/>
                  <a:gd name="connsiteX80" fmla="*/ 2364036 w 6067597"/>
                  <a:gd name="connsiteY80" fmla="*/ 1931525 h 3998426"/>
                  <a:gd name="connsiteX81" fmla="*/ 2389130 w 6067597"/>
                  <a:gd name="connsiteY81" fmla="*/ 1948584 h 3998426"/>
                  <a:gd name="connsiteX82" fmla="*/ 2414329 w 6067597"/>
                  <a:gd name="connsiteY82" fmla="*/ 2008459 h 3998426"/>
                  <a:gd name="connsiteX83" fmla="*/ 2389130 w 6067597"/>
                  <a:gd name="connsiteY83" fmla="*/ 2068333 h 3998426"/>
                  <a:gd name="connsiteX84" fmla="*/ 2362362 w 6067597"/>
                  <a:gd name="connsiteY84" fmla="*/ 2086531 h 3998426"/>
                  <a:gd name="connsiteX85" fmla="*/ 2635812 w 6067597"/>
                  <a:gd name="connsiteY85" fmla="*/ 2562334 h 3998426"/>
                  <a:gd name="connsiteX86" fmla="*/ 2667699 w 6067597"/>
                  <a:gd name="connsiteY86" fmla="*/ 2555885 h 3998426"/>
                  <a:gd name="connsiteX87" fmla="*/ 2727573 w 6067597"/>
                  <a:gd name="connsiteY87" fmla="*/ 2581083 h 3998426"/>
                  <a:gd name="connsiteX88" fmla="*/ 2740760 w 6067597"/>
                  <a:gd name="connsiteY88" fmla="*/ 2600480 h 3998426"/>
                  <a:gd name="connsiteX89" fmla="*/ 3338945 w 6067597"/>
                  <a:gd name="connsiteY89" fmla="*/ 2600480 h 3998426"/>
                  <a:gd name="connsiteX90" fmla="*/ 3350594 w 6067597"/>
                  <a:gd name="connsiteY90" fmla="*/ 2582933 h 3998426"/>
                  <a:gd name="connsiteX91" fmla="*/ 3411162 w 6067597"/>
                  <a:gd name="connsiteY91" fmla="*/ 2557735 h 3998426"/>
                  <a:gd name="connsiteX92" fmla="*/ 3432626 w 6067597"/>
                  <a:gd name="connsiteY92" fmla="*/ 2562179 h 3998426"/>
                  <a:gd name="connsiteX93" fmla="*/ 3719845 w 6067597"/>
                  <a:gd name="connsiteY93" fmla="*/ 2063667 h 3998426"/>
                  <a:gd name="connsiteX94" fmla="*/ 3704610 w 6067597"/>
                  <a:gd name="connsiteY94" fmla="*/ 2041257 h 3998426"/>
                  <a:gd name="connsiteX95" fmla="*/ 3697819 w 6067597"/>
                  <a:gd name="connsiteY95" fmla="*/ 2008459 h 3998426"/>
                  <a:gd name="connsiteX96" fmla="*/ 3704610 w 6067597"/>
                  <a:gd name="connsiteY96" fmla="*/ 1975661 h 3998426"/>
                  <a:gd name="connsiteX97" fmla="*/ 3718602 w 6067597"/>
                  <a:gd name="connsiteY97" fmla="*/ 1955078 h 3998426"/>
                  <a:gd name="connsiteX98" fmla="*/ 3428683 w 6067597"/>
                  <a:gd name="connsiteY98" fmla="*/ 1453324 h 3998426"/>
                  <a:gd name="connsiteX99" fmla="*/ 3409311 w 6067597"/>
                  <a:gd name="connsiteY99" fmla="*/ 1457335 h 3998426"/>
                  <a:gd name="connsiteX100" fmla="*/ 3331029 w 6067597"/>
                  <a:gd name="connsiteY100" fmla="*/ 1405060 h 3998426"/>
                  <a:gd name="connsiteX101" fmla="*/ 3330724 w 6067597"/>
                  <a:gd name="connsiteY101" fmla="*/ 1403586 h 3998426"/>
                  <a:gd name="connsiteX102" fmla="*/ 4945558 w 6067597"/>
                  <a:gd name="connsiteY102" fmla="*/ 1393089 h 3998426"/>
                  <a:gd name="connsiteX103" fmla="*/ 4943080 w 6067597"/>
                  <a:gd name="connsiteY103" fmla="*/ 1405060 h 3998426"/>
                  <a:gd name="connsiteX104" fmla="*/ 4864798 w 6067597"/>
                  <a:gd name="connsiteY104" fmla="*/ 1457335 h 3998426"/>
                  <a:gd name="connsiteX105" fmla="*/ 4854215 w 6067597"/>
                  <a:gd name="connsiteY105" fmla="*/ 1455144 h 3998426"/>
                  <a:gd name="connsiteX106" fmla="*/ 4567772 w 6067597"/>
                  <a:gd name="connsiteY106" fmla="*/ 1952122 h 3998426"/>
                  <a:gd name="connsiteX107" fmla="*/ 4578745 w 6067597"/>
                  <a:gd name="connsiteY107" fmla="*/ 1968263 h 3998426"/>
                  <a:gd name="connsiteX108" fmla="*/ 4585536 w 6067597"/>
                  <a:gd name="connsiteY108" fmla="*/ 2001061 h 3998426"/>
                  <a:gd name="connsiteX109" fmla="*/ 4578745 w 6067597"/>
                  <a:gd name="connsiteY109" fmla="*/ 2033859 h 3998426"/>
                  <a:gd name="connsiteX110" fmla="*/ 4562461 w 6067597"/>
                  <a:gd name="connsiteY110" fmla="*/ 2057813 h 3998426"/>
                  <a:gd name="connsiteX111" fmla="*/ 4851988 w 6067597"/>
                  <a:gd name="connsiteY111" fmla="*/ 2560387 h 3998426"/>
                  <a:gd name="connsiteX112" fmla="*/ 4864798 w 6067597"/>
                  <a:gd name="connsiteY112" fmla="*/ 2557735 h 3998426"/>
                  <a:gd name="connsiteX113" fmla="*/ 4943080 w 6067597"/>
                  <a:gd name="connsiteY113" fmla="*/ 2610010 h 3998426"/>
                  <a:gd name="connsiteX114" fmla="*/ 4945524 w 6067597"/>
                  <a:gd name="connsiteY114" fmla="*/ 2621814 h 3998426"/>
                  <a:gd name="connsiteX115" fmla="*/ 5510489 w 6067597"/>
                  <a:gd name="connsiteY115" fmla="*/ 2621814 h 3998426"/>
                  <a:gd name="connsiteX116" fmla="*/ 5510241 w 6067597"/>
                  <a:gd name="connsiteY116" fmla="*/ 2620615 h 3998426"/>
                  <a:gd name="connsiteX117" fmla="*/ 5595314 w 6067597"/>
                  <a:gd name="connsiteY117" fmla="*/ 2535542 h 3998426"/>
                  <a:gd name="connsiteX118" fmla="*/ 5628112 w 6067597"/>
                  <a:gd name="connsiteY118" fmla="*/ 2542333 h 3998426"/>
                  <a:gd name="connsiteX119" fmla="*/ 5635993 w 6067597"/>
                  <a:gd name="connsiteY119" fmla="*/ 2547691 h 3998426"/>
                  <a:gd name="connsiteX120" fmla="*/ 5922730 w 6067597"/>
                  <a:gd name="connsiteY120" fmla="*/ 2051297 h 3998426"/>
                  <a:gd name="connsiteX121" fmla="*/ 5922650 w 6067597"/>
                  <a:gd name="connsiteY121" fmla="*/ 2051242 h 3998426"/>
                  <a:gd name="connsiteX122" fmla="*/ 5897451 w 6067597"/>
                  <a:gd name="connsiteY122" fmla="*/ 1991369 h 3998426"/>
                  <a:gd name="connsiteX123" fmla="*/ 5904242 w 6067597"/>
                  <a:gd name="connsiteY123" fmla="*/ 1957790 h 3998426"/>
                  <a:gd name="connsiteX124" fmla="*/ 5911949 w 6067597"/>
                  <a:gd name="connsiteY124" fmla="*/ 1946490 h 3998426"/>
                  <a:gd name="connsiteX125" fmla="*/ 5618559 w 6067597"/>
                  <a:gd name="connsiteY125" fmla="*/ 1435627 h 3998426"/>
                  <a:gd name="connsiteX126" fmla="*/ 5611959 w 6067597"/>
                  <a:gd name="connsiteY126" fmla="*/ 1436993 h 3998426"/>
                  <a:gd name="connsiteX127" fmla="*/ 5552084 w 6067597"/>
                  <a:gd name="connsiteY127" fmla="*/ 1411794 h 3998426"/>
                  <a:gd name="connsiteX128" fmla="*/ 5539368 w 6067597"/>
                  <a:gd name="connsiteY128" fmla="*/ 1393089 h 3998426"/>
                  <a:gd name="connsiteX129" fmla="*/ 553209 w 6067597"/>
                  <a:gd name="connsiteY129" fmla="*/ 1393089 h 3998426"/>
                  <a:gd name="connsiteX130" fmla="*/ 550730 w 6067597"/>
                  <a:gd name="connsiteY130" fmla="*/ 1405060 h 3998426"/>
                  <a:gd name="connsiteX131" fmla="*/ 472448 w 6067597"/>
                  <a:gd name="connsiteY131" fmla="*/ 1457335 h 3998426"/>
                  <a:gd name="connsiteX132" fmla="*/ 440939 w 6067597"/>
                  <a:gd name="connsiteY132" fmla="*/ 1450811 h 3998426"/>
                  <a:gd name="connsiteX133" fmla="*/ 145534 w 6067597"/>
                  <a:gd name="connsiteY133" fmla="*/ 1965181 h 3998426"/>
                  <a:gd name="connsiteX134" fmla="*/ 163355 w 6067597"/>
                  <a:gd name="connsiteY134" fmla="*/ 1991395 h 3998426"/>
                  <a:gd name="connsiteX135" fmla="*/ 170146 w 6067597"/>
                  <a:gd name="connsiteY135" fmla="*/ 2024194 h 3998426"/>
                  <a:gd name="connsiteX136" fmla="*/ 163355 w 6067597"/>
                  <a:gd name="connsiteY136" fmla="*/ 2056992 h 3998426"/>
                  <a:gd name="connsiteX137" fmla="*/ 155423 w 6067597"/>
                  <a:gd name="connsiteY137" fmla="*/ 2068659 h 3998426"/>
                  <a:gd name="connsiteX138" fmla="*/ 435185 w 6067597"/>
                  <a:gd name="connsiteY138" fmla="*/ 2554283 h 3998426"/>
                  <a:gd name="connsiteX139" fmla="*/ 439651 w 6067597"/>
                  <a:gd name="connsiteY139" fmla="*/ 2551319 h 3998426"/>
                  <a:gd name="connsiteX140" fmla="*/ 472448 w 6067597"/>
                  <a:gd name="connsiteY140" fmla="*/ 2544788 h 3998426"/>
                  <a:gd name="connsiteX141" fmla="*/ 550730 w 6067597"/>
                  <a:gd name="connsiteY141" fmla="*/ 2597063 h 3998426"/>
                  <a:gd name="connsiteX142" fmla="*/ 555855 w 6067597"/>
                  <a:gd name="connsiteY142" fmla="*/ 2621814 h 3998426"/>
                  <a:gd name="connsiteX143" fmla="*/ 1131103 w 6067597"/>
                  <a:gd name="connsiteY143" fmla="*/ 2621814 h 3998426"/>
                  <a:gd name="connsiteX144" fmla="*/ 1133930 w 6067597"/>
                  <a:gd name="connsiteY144" fmla="*/ 2608160 h 3998426"/>
                  <a:gd name="connsiteX145" fmla="*/ 1212212 w 6067597"/>
                  <a:gd name="connsiteY145" fmla="*/ 2555885 h 3998426"/>
                  <a:gd name="connsiteX146" fmla="*/ 1217359 w 6067597"/>
                  <a:gd name="connsiteY146" fmla="*/ 2556951 h 3998426"/>
                  <a:gd name="connsiteX147" fmla="*/ 1502485 w 6067597"/>
                  <a:gd name="connsiteY147" fmla="*/ 2063345 h 3998426"/>
                  <a:gd name="connsiteX148" fmla="*/ 1490781 w 6067597"/>
                  <a:gd name="connsiteY148" fmla="*/ 2055388 h 3998426"/>
                  <a:gd name="connsiteX149" fmla="*/ 1465582 w 6067597"/>
                  <a:gd name="connsiteY149" fmla="*/ 1995515 h 3998426"/>
                  <a:gd name="connsiteX150" fmla="*/ 1490781 w 6067597"/>
                  <a:gd name="connsiteY150" fmla="*/ 1934947 h 3998426"/>
                  <a:gd name="connsiteX151" fmla="*/ 1491201 w 6067597"/>
                  <a:gd name="connsiteY151" fmla="*/ 1934668 h 3998426"/>
                  <a:gd name="connsiteX152" fmla="*/ 1197912 w 6067597"/>
                  <a:gd name="connsiteY152" fmla="*/ 1427081 h 3998426"/>
                  <a:gd name="connsiteX153" fmla="*/ 1168318 w 6067597"/>
                  <a:gd name="connsiteY153" fmla="*/ 1420954 h 3998426"/>
                  <a:gd name="connsiteX154" fmla="*/ 1134618 w 6067597"/>
                  <a:gd name="connsiteY154" fmla="*/ 1393089 h 3998426"/>
                  <a:gd name="connsiteX155" fmla="*/ 3863568 w 6067597"/>
                  <a:gd name="connsiteY155" fmla="*/ 753603 h 3998426"/>
                  <a:gd name="connsiteX156" fmla="*/ 3861174 w 6067597"/>
                  <a:gd name="connsiteY156" fmla="*/ 765163 h 3998426"/>
                  <a:gd name="connsiteX157" fmla="*/ 3782892 w 6067597"/>
                  <a:gd name="connsiteY157" fmla="*/ 817439 h 3998426"/>
                  <a:gd name="connsiteX158" fmla="*/ 3756139 w 6067597"/>
                  <a:gd name="connsiteY158" fmla="*/ 811899 h 3998426"/>
                  <a:gd name="connsiteX159" fmla="*/ 3468099 w 6067597"/>
                  <a:gd name="connsiteY159" fmla="*/ 1311649 h 3998426"/>
                  <a:gd name="connsiteX160" fmla="*/ 3469186 w 6067597"/>
                  <a:gd name="connsiteY160" fmla="*/ 1312387 h 3998426"/>
                  <a:gd name="connsiteX161" fmla="*/ 3494384 w 6067597"/>
                  <a:gd name="connsiteY161" fmla="*/ 1372262 h 3998426"/>
                  <a:gd name="connsiteX162" fmla="*/ 3487593 w 6067597"/>
                  <a:gd name="connsiteY162" fmla="*/ 1405060 h 3998426"/>
                  <a:gd name="connsiteX163" fmla="*/ 3470480 w 6067597"/>
                  <a:gd name="connsiteY163" fmla="*/ 1430233 h 3998426"/>
                  <a:gd name="connsiteX164" fmla="*/ 3757597 w 6067597"/>
                  <a:gd name="connsiteY164" fmla="*/ 1928624 h 3998426"/>
                  <a:gd name="connsiteX165" fmla="*/ 3782892 w 6067597"/>
                  <a:gd name="connsiteY165" fmla="*/ 1923387 h 3998426"/>
                  <a:gd name="connsiteX166" fmla="*/ 3861174 w 6067597"/>
                  <a:gd name="connsiteY166" fmla="*/ 1975661 h 3998426"/>
                  <a:gd name="connsiteX167" fmla="*/ 3862555 w 6067597"/>
                  <a:gd name="connsiteY167" fmla="*/ 1982329 h 3998426"/>
                  <a:gd name="connsiteX168" fmla="*/ 4419178 w 6067597"/>
                  <a:gd name="connsiteY168" fmla="*/ 1982329 h 3998426"/>
                  <a:gd name="connsiteX169" fmla="*/ 4422181 w 6067597"/>
                  <a:gd name="connsiteY169" fmla="*/ 1967483 h 3998426"/>
                  <a:gd name="connsiteX170" fmla="*/ 4500463 w 6067597"/>
                  <a:gd name="connsiteY170" fmla="*/ 1915989 h 3998426"/>
                  <a:gd name="connsiteX171" fmla="*/ 4528636 w 6067597"/>
                  <a:gd name="connsiteY171" fmla="*/ 1921822 h 3998426"/>
                  <a:gd name="connsiteX172" fmla="*/ 4809123 w 6067597"/>
                  <a:gd name="connsiteY172" fmla="*/ 1434992 h 3998426"/>
                  <a:gd name="connsiteX173" fmla="*/ 4804923 w 6067597"/>
                  <a:gd name="connsiteY173" fmla="*/ 1432137 h 3998426"/>
                  <a:gd name="connsiteX174" fmla="*/ 4779725 w 6067597"/>
                  <a:gd name="connsiteY174" fmla="*/ 1372262 h 3998426"/>
                  <a:gd name="connsiteX175" fmla="*/ 4804923 w 6067597"/>
                  <a:gd name="connsiteY175" fmla="*/ 1311694 h 3998426"/>
                  <a:gd name="connsiteX176" fmla="*/ 4812801 w 6067597"/>
                  <a:gd name="connsiteY176" fmla="*/ 1306465 h 3998426"/>
                  <a:gd name="connsiteX177" fmla="*/ 4533745 w 6067597"/>
                  <a:gd name="connsiteY177" fmla="*/ 820561 h 3998426"/>
                  <a:gd name="connsiteX178" fmla="*/ 4504162 w 6067597"/>
                  <a:gd name="connsiteY178" fmla="*/ 826687 h 3998426"/>
                  <a:gd name="connsiteX179" fmla="*/ 4425880 w 6067597"/>
                  <a:gd name="connsiteY179" fmla="*/ 774412 h 3998426"/>
                  <a:gd name="connsiteX180" fmla="*/ 4421571 w 6067597"/>
                  <a:gd name="connsiteY180" fmla="*/ 753603 h 3998426"/>
                  <a:gd name="connsiteX181" fmla="*/ 1647674 w 6067597"/>
                  <a:gd name="connsiteY181" fmla="*/ 753603 h 3998426"/>
                  <a:gd name="connsiteX182" fmla="*/ 1632723 w 6067597"/>
                  <a:gd name="connsiteY182" fmla="*/ 775596 h 3998426"/>
                  <a:gd name="connsiteX183" fmla="*/ 1572848 w 6067597"/>
                  <a:gd name="connsiteY183" fmla="*/ 800795 h 3998426"/>
                  <a:gd name="connsiteX184" fmla="*/ 1548698 w 6067597"/>
                  <a:gd name="connsiteY184" fmla="*/ 795794 h 3998426"/>
                  <a:gd name="connsiteX185" fmla="*/ 1265337 w 6067597"/>
                  <a:gd name="connsiteY185" fmla="*/ 1289191 h 3998426"/>
                  <a:gd name="connsiteX186" fmla="*/ 1279398 w 6067597"/>
                  <a:gd name="connsiteY186" fmla="*/ 1309873 h 3998426"/>
                  <a:gd name="connsiteX187" fmla="*/ 1286189 w 6067597"/>
                  <a:gd name="connsiteY187" fmla="*/ 1342672 h 3998426"/>
                  <a:gd name="connsiteX188" fmla="*/ 1260990 w 6067597"/>
                  <a:gd name="connsiteY188" fmla="*/ 1402546 h 3998426"/>
                  <a:gd name="connsiteX189" fmla="*/ 1246811 w 6067597"/>
                  <a:gd name="connsiteY189" fmla="*/ 1412185 h 3998426"/>
                  <a:gd name="connsiteX190" fmla="*/ 1534962 w 6067597"/>
                  <a:gd name="connsiteY190" fmla="*/ 1913567 h 3998426"/>
                  <a:gd name="connsiteX191" fmla="*/ 1550655 w 6067597"/>
                  <a:gd name="connsiteY191" fmla="*/ 1910442 h 3998426"/>
                  <a:gd name="connsiteX192" fmla="*/ 1628937 w 6067597"/>
                  <a:gd name="connsiteY192" fmla="*/ 1962716 h 3998426"/>
                  <a:gd name="connsiteX193" fmla="*/ 1632998 w 6067597"/>
                  <a:gd name="connsiteY193" fmla="*/ 1982328 h 3998426"/>
                  <a:gd name="connsiteX194" fmla="*/ 2249386 w 6067597"/>
                  <a:gd name="connsiteY194" fmla="*/ 1982328 h 3998426"/>
                  <a:gd name="connsiteX195" fmla="*/ 2250714 w 6067597"/>
                  <a:gd name="connsiteY195" fmla="*/ 1975661 h 3998426"/>
                  <a:gd name="connsiteX196" fmla="*/ 2295678 w 6067597"/>
                  <a:gd name="connsiteY196" fmla="*/ 1930178 h 3998426"/>
                  <a:gd name="connsiteX197" fmla="*/ 2310597 w 6067597"/>
                  <a:gd name="connsiteY197" fmla="*/ 1927161 h 3998426"/>
                  <a:gd name="connsiteX198" fmla="*/ 2608346 w 6067597"/>
                  <a:gd name="connsiteY198" fmla="*/ 1411702 h 3998426"/>
                  <a:gd name="connsiteX199" fmla="*/ 2594877 w 6067597"/>
                  <a:gd name="connsiteY199" fmla="*/ 1402546 h 3998426"/>
                  <a:gd name="connsiteX200" fmla="*/ 2569679 w 6067597"/>
                  <a:gd name="connsiteY200" fmla="*/ 1342672 h 3998426"/>
                  <a:gd name="connsiteX201" fmla="*/ 2576470 w 6067597"/>
                  <a:gd name="connsiteY201" fmla="*/ 1309873 h 3998426"/>
                  <a:gd name="connsiteX202" fmla="*/ 2588764 w 6067597"/>
                  <a:gd name="connsiteY202" fmla="*/ 1291789 h 3998426"/>
                  <a:gd name="connsiteX203" fmla="*/ 2474142 w 6067597"/>
                  <a:gd name="connsiteY203" fmla="*/ 1092204 h 3998426"/>
                  <a:gd name="connsiteX204" fmla="*/ 2313494 w 6067597"/>
                  <a:gd name="connsiteY204" fmla="*/ 814175 h 3998426"/>
                  <a:gd name="connsiteX205" fmla="*/ 2296457 w 6067597"/>
                  <a:gd name="connsiteY205" fmla="*/ 810648 h 3998426"/>
                  <a:gd name="connsiteX206" fmla="*/ 2258909 w 6067597"/>
                  <a:gd name="connsiteY206" fmla="*/ 779601 h 3998426"/>
                  <a:gd name="connsiteX207" fmla="*/ 2250804 w 6067597"/>
                  <a:gd name="connsiteY207" fmla="*/ 753603 h 3998426"/>
                  <a:gd name="connsiteX208" fmla="*/ 2726667 w 6067597"/>
                  <a:gd name="connsiteY208" fmla="*/ 127236 h 3998426"/>
                  <a:gd name="connsiteX209" fmla="*/ 2714627 w 6067597"/>
                  <a:gd name="connsiteY209" fmla="*/ 144947 h 3998426"/>
                  <a:gd name="connsiteX210" fmla="*/ 2687550 w 6067597"/>
                  <a:gd name="connsiteY210" fmla="*/ 163354 h 3998426"/>
                  <a:gd name="connsiteX211" fmla="*/ 2656270 w 6067597"/>
                  <a:gd name="connsiteY211" fmla="*/ 169831 h 3998426"/>
                  <a:gd name="connsiteX212" fmla="*/ 2373638 w 6067597"/>
                  <a:gd name="connsiteY212" fmla="*/ 661959 h 3998426"/>
                  <a:gd name="connsiteX213" fmla="*/ 2389130 w 6067597"/>
                  <a:gd name="connsiteY213" fmla="*/ 672491 h 3998426"/>
                  <a:gd name="connsiteX214" fmla="*/ 2414329 w 6067597"/>
                  <a:gd name="connsiteY214" fmla="*/ 732366 h 3998426"/>
                  <a:gd name="connsiteX215" fmla="*/ 2389130 w 6067597"/>
                  <a:gd name="connsiteY215" fmla="*/ 792240 h 3998426"/>
                  <a:gd name="connsiteX216" fmla="*/ 2365941 w 6067597"/>
                  <a:gd name="connsiteY216" fmla="*/ 808005 h 3998426"/>
                  <a:gd name="connsiteX217" fmla="*/ 2627563 w 6067597"/>
                  <a:gd name="connsiteY217" fmla="*/ 1263228 h 3998426"/>
                  <a:gd name="connsiteX218" fmla="*/ 2654752 w 6067597"/>
                  <a:gd name="connsiteY218" fmla="*/ 1257599 h 3998426"/>
                  <a:gd name="connsiteX219" fmla="*/ 2739825 w 6067597"/>
                  <a:gd name="connsiteY219" fmla="*/ 1342672 h 3998426"/>
                  <a:gd name="connsiteX220" fmla="*/ 2737073 w 6067597"/>
                  <a:gd name="connsiteY220" fmla="*/ 1355961 h 3998426"/>
                  <a:gd name="connsiteX221" fmla="*/ 3327534 w 6067597"/>
                  <a:gd name="connsiteY221" fmla="*/ 1355961 h 3998426"/>
                  <a:gd name="connsiteX222" fmla="*/ 3331029 w 6067597"/>
                  <a:gd name="connsiteY222" fmla="*/ 1338684 h 3998426"/>
                  <a:gd name="connsiteX223" fmla="*/ 3409311 w 6067597"/>
                  <a:gd name="connsiteY223" fmla="*/ 1287189 h 3998426"/>
                  <a:gd name="connsiteX224" fmla="*/ 3424449 w 6067597"/>
                  <a:gd name="connsiteY224" fmla="*/ 1290324 h 3998426"/>
                  <a:gd name="connsiteX225" fmla="*/ 3713854 w 6067597"/>
                  <a:gd name="connsiteY225" fmla="*/ 789310 h 3998426"/>
                  <a:gd name="connsiteX226" fmla="*/ 3717144 w 6067597"/>
                  <a:gd name="connsiteY226" fmla="*/ 783600 h 3998426"/>
                  <a:gd name="connsiteX227" fmla="*/ 3704610 w 6067597"/>
                  <a:gd name="connsiteY227" fmla="*/ 765163 h 3998426"/>
                  <a:gd name="connsiteX228" fmla="*/ 3697819 w 6067597"/>
                  <a:gd name="connsiteY228" fmla="*/ 732366 h 3998426"/>
                  <a:gd name="connsiteX229" fmla="*/ 3704610 w 6067597"/>
                  <a:gd name="connsiteY229" fmla="*/ 699567 h 3998426"/>
                  <a:gd name="connsiteX230" fmla="*/ 3710880 w 6067597"/>
                  <a:gd name="connsiteY230" fmla="*/ 690343 h 3998426"/>
                  <a:gd name="connsiteX231" fmla="*/ 3422665 w 6067597"/>
                  <a:gd name="connsiteY231" fmla="*/ 188490 h 3998426"/>
                  <a:gd name="connsiteX232" fmla="*/ 3413010 w 6067597"/>
                  <a:gd name="connsiteY232" fmla="*/ 190489 h 3998426"/>
                  <a:gd name="connsiteX233" fmla="*/ 3334728 w 6067597"/>
                  <a:gd name="connsiteY233" fmla="*/ 138214 h 3998426"/>
                  <a:gd name="connsiteX234" fmla="*/ 3332455 w 6067597"/>
                  <a:gd name="connsiteY234" fmla="*/ 127236 h 3998426"/>
                  <a:gd name="connsiteX235" fmla="*/ 2654752 w 6067597"/>
                  <a:gd name="connsiteY235" fmla="*/ 0 h 3998426"/>
                  <a:gd name="connsiteX236" fmla="*/ 2733034 w 6067597"/>
                  <a:gd name="connsiteY236" fmla="*/ 52274 h 3998426"/>
                  <a:gd name="connsiteX237" fmla="*/ 2738694 w 6067597"/>
                  <a:gd name="connsiteY237" fmla="*/ 79611 h 3998426"/>
                  <a:gd name="connsiteX238" fmla="*/ 3333155 w 6067597"/>
                  <a:gd name="connsiteY238" fmla="*/ 79611 h 3998426"/>
                  <a:gd name="connsiteX239" fmla="*/ 3334728 w 6067597"/>
                  <a:gd name="connsiteY239" fmla="*/ 71838 h 3998426"/>
                  <a:gd name="connsiteX240" fmla="*/ 3413010 w 6067597"/>
                  <a:gd name="connsiteY240" fmla="*/ 20343 h 3998426"/>
                  <a:gd name="connsiteX241" fmla="*/ 3498083 w 6067597"/>
                  <a:gd name="connsiteY241" fmla="*/ 105416 h 3998426"/>
                  <a:gd name="connsiteX242" fmla="*/ 3472885 w 6067597"/>
                  <a:gd name="connsiteY242" fmla="*/ 165290 h 3998426"/>
                  <a:gd name="connsiteX243" fmla="*/ 3466747 w 6067597"/>
                  <a:gd name="connsiteY243" fmla="*/ 169463 h 3998426"/>
                  <a:gd name="connsiteX244" fmla="*/ 3746622 w 6067597"/>
                  <a:gd name="connsiteY244" fmla="*/ 656444 h 3998426"/>
                  <a:gd name="connsiteX245" fmla="*/ 3750094 w 6067597"/>
                  <a:gd name="connsiteY245" fmla="*/ 654083 h 3998426"/>
                  <a:gd name="connsiteX246" fmla="*/ 3782892 w 6067597"/>
                  <a:gd name="connsiteY246" fmla="*/ 647293 h 3998426"/>
                  <a:gd name="connsiteX247" fmla="*/ 3861174 w 6067597"/>
                  <a:gd name="connsiteY247" fmla="*/ 699567 h 3998426"/>
                  <a:gd name="connsiteX248" fmla="*/ 3862501 w 6067597"/>
                  <a:gd name="connsiteY248" fmla="*/ 705978 h 3998426"/>
                  <a:gd name="connsiteX249" fmla="*/ 4427808 w 6067597"/>
                  <a:gd name="connsiteY249" fmla="*/ 705978 h 3998426"/>
                  <a:gd name="connsiteX250" fmla="*/ 4444287 w 6067597"/>
                  <a:gd name="connsiteY250" fmla="*/ 681739 h 3998426"/>
                  <a:gd name="connsiteX251" fmla="*/ 4504162 w 6067597"/>
                  <a:gd name="connsiteY251" fmla="*/ 656541 h 3998426"/>
                  <a:gd name="connsiteX252" fmla="*/ 4589235 w 6067597"/>
                  <a:gd name="connsiteY252" fmla="*/ 741614 h 3998426"/>
                  <a:gd name="connsiteX253" fmla="*/ 4582444 w 6067597"/>
                  <a:gd name="connsiteY253" fmla="*/ 774412 h 3998426"/>
                  <a:gd name="connsiteX254" fmla="*/ 4571497 w 6067597"/>
                  <a:gd name="connsiteY254" fmla="*/ 790515 h 3998426"/>
                  <a:gd name="connsiteX255" fmla="*/ 4857749 w 6067597"/>
                  <a:gd name="connsiteY255" fmla="*/ 1288593 h 3998426"/>
                  <a:gd name="connsiteX256" fmla="*/ 4864798 w 6067597"/>
                  <a:gd name="connsiteY256" fmla="*/ 1287189 h 3998426"/>
                  <a:gd name="connsiteX257" fmla="*/ 4943080 w 6067597"/>
                  <a:gd name="connsiteY257" fmla="*/ 1339464 h 3998426"/>
                  <a:gd name="connsiteX258" fmla="*/ 4944322 w 6067597"/>
                  <a:gd name="connsiteY258" fmla="*/ 1345464 h 3998426"/>
                  <a:gd name="connsiteX259" fmla="*/ 5528171 w 6067597"/>
                  <a:gd name="connsiteY259" fmla="*/ 1345464 h 3998426"/>
                  <a:gd name="connsiteX260" fmla="*/ 5533417 w 6067597"/>
                  <a:gd name="connsiteY260" fmla="*/ 1319122 h 3998426"/>
                  <a:gd name="connsiteX261" fmla="*/ 5611959 w 6067597"/>
                  <a:gd name="connsiteY261" fmla="*/ 1266847 h 3998426"/>
                  <a:gd name="connsiteX262" fmla="*/ 5697032 w 6067597"/>
                  <a:gd name="connsiteY262" fmla="*/ 1351920 h 3998426"/>
                  <a:gd name="connsiteX263" fmla="*/ 5671833 w 6067597"/>
                  <a:gd name="connsiteY263" fmla="*/ 1411794 h 3998426"/>
                  <a:gd name="connsiteX264" fmla="*/ 5663233 w 6067597"/>
                  <a:gd name="connsiteY264" fmla="*/ 1417641 h 3998426"/>
                  <a:gd name="connsiteX265" fmla="*/ 5948348 w 6067597"/>
                  <a:gd name="connsiteY265" fmla="*/ 1913741 h 3998426"/>
                  <a:gd name="connsiteX266" fmla="*/ 5949726 w 6067597"/>
                  <a:gd name="connsiteY266" fmla="*/ 1912826 h 3998426"/>
                  <a:gd name="connsiteX267" fmla="*/ 5982524 w 6067597"/>
                  <a:gd name="connsiteY267" fmla="*/ 1906296 h 3998426"/>
                  <a:gd name="connsiteX268" fmla="*/ 6067597 w 6067597"/>
                  <a:gd name="connsiteY268" fmla="*/ 1991369 h 3998426"/>
                  <a:gd name="connsiteX269" fmla="*/ 5982524 w 6067597"/>
                  <a:gd name="connsiteY269" fmla="*/ 2076441 h 3998426"/>
                  <a:gd name="connsiteX270" fmla="*/ 5965562 w 6067597"/>
                  <a:gd name="connsiteY270" fmla="*/ 2072929 h 3998426"/>
                  <a:gd name="connsiteX271" fmla="*/ 5670999 w 6067597"/>
                  <a:gd name="connsiteY271" fmla="*/ 2583996 h 3998426"/>
                  <a:gd name="connsiteX272" fmla="*/ 5673596 w 6067597"/>
                  <a:gd name="connsiteY272" fmla="*/ 2587817 h 3998426"/>
                  <a:gd name="connsiteX273" fmla="*/ 5680387 w 6067597"/>
                  <a:gd name="connsiteY273" fmla="*/ 2620615 h 3998426"/>
                  <a:gd name="connsiteX274" fmla="*/ 5595314 w 6067597"/>
                  <a:gd name="connsiteY274" fmla="*/ 2705688 h 3998426"/>
                  <a:gd name="connsiteX275" fmla="*/ 5535439 w 6067597"/>
                  <a:gd name="connsiteY275" fmla="*/ 2680489 h 3998426"/>
                  <a:gd name="connsiteX276" fmla="*/ 5527927 w 6067597"/>
                  <a:gd name="connsiteY276" fmla="*/ 2669439 h 3998426"/>
                  <a:gd name="connsiteX277" fmla="*/ 4944357 w 6067597"/>
                  <a:gd name="connsiteY277" fmla="*/ 2669439 h 3998426"/>
                  <a:gd name="connsiteX278" fmla="*/ 4943080 w 6067597"/>
                  <a:gd name="connsiteY278" fmla="*/ 2675606 h 3998426"/>
                  <a:gd name="connsiteX279" fmla="*/ 4864798 w 6067597"/>
                  <a:gd name="connsiteY279" fmla="*/ 2727881 h 3998426"/>
                  <a:gd name="connsiteX280" fmla="*/ 4861531 w 6067597"/>
                  <a:gd name="connsiteY280" fmla="*/ 2727204 h 3998426"/>
                  <a:gd name="connsiteX281" fmla="*/ 4522913 w 6067597"/>
                  <a:gd name="connsiteY281" fmla="*/ 3314707 h 3998426"/>
                  <a:gd name="connsiteX282" fmla="*/ 3823916 w 6067597"/>
                  <a:gd name="connsiteY282" fmla="*/ 3314707 h 3998426"/>
                  <a:gd name="connsiteX283" fmla="*/ 3815027 w 6067597"/>
                  <a:gd name="connsiteY283" fmla="*/ 3327783 h 3998426"/>
                  <a:gd name="connsiteX284" fmla="*/ 3755152 w 6067597"/>
                  <a:gd name="connsiteY284" fmla="*/ 3352982 h 3998426"/>
                  <a:gd name="connsiteX285" fmla="*/ 3745625 w 6067597"/>
                  <a:gd name="connsiteY285" fmla="*/ 3351009 h 3998426"/>
                  <a:gd name="connsiteX286" fmla="*/ 3467168 w 6067597"/>
                  <a:gd name="connsiteY286" fmla="*/ 3834133 h 3998426"/>
                  <a:gd name="connsiteX287" fmla="*/ 3471699 w 6067597"/>
                  <a:gd name="connsiteY287" fmla="*/ 3835071 h 3998426"/>
                  <a:gd name="connsiteX288" fmla="*/ 3523975 w 6067597"/>
                  <a:gd name="connsiteY288" fmla="*/ 3913353 h 3998426"/>
                  <a:gd name="connsiteX289" fmla="*/ 3438902 w 6067597"/>
                  <a:gd name="connsiteY289" fmla="*/ 3998426 h 3998426"/>
                  <a:gd name="connsiteX290" fmla="*/ 3360619 w 6067597"/>
                  <a:gd name="connsiteY290" fmla="*/ 3946151 h 3998426"/>
                  <a:gd name="connsiteX291" fmla="*/ 3356127 w 6067597"/>
                  <a:gd name="connsiteY291" fmla="*/ 3924455 h 3998426"/>
                  <a:gd name="connsiteX292" fmla="*/ 2756020 w 6067597"/>
                  <a:gd name="connsiteY292" fmla="*/ 3924455 h 3998426"/>
                  <a:gd name="connsiteX293" fmla="*/ 2751528 w 6067597"/>
                  <a:gd name="connsiteY293" fmla="*/ 3946151 h 3998426"/>
                  <a:gd name="connsiteX294" fmla="*/ 2673246 w 6067597"/>
                  <a:gd name="connsiteY294" fmla="*/ 3998426 h 3998426"/>
                  <a:gd name="connsiteX295" fmla="*/ 2588173 w 6067597"/>
                  <a:gd name="connsiteY295" fmla="*/ 3913353 h 3998426"/>
                  <a:gd name="connsiteX296" fmla="*/ 2594964 w 6067597"/>
                  <a:gd name="connsiteY296" fmla="*/ 3880555 h 3998426"/>
                  <a:gd name="connsiteX297" fmla="*/ 2613198 w 6067597"/>
                  <a:gd name="connsiteY297" fmla="*/ 3853733 h 3998426"/>
                  <a:gd name="connsiteX298" fmla="*/ 2321471 w 6067597"/>
                  <a:gd name="connsiteY298" fmla="*/ 3348850 h 3998426"/>
                  <a:gd name="connsiteX299" fmla="*/ 2301516 w 6067597"/>
                  <a:gd name="connsiteY299" fmla="*/ 3352982 h 3998426"/>
                  <a:gd name="connsiteX300" fmla="*/ 2241641 w 6067597"/>
                  <a:gd name="connsiteY300" fmla="*/ 3327783 h 3998426"/>
                  <a:gd name="connsiteX301" fmla="*/ 2232751 w 6067597"/>
                  <a:gd name="connsiteY301" fmla="*/ 3314707 h 3998426"/>
                  <a:gd name="connsiteX302" fmla="*/ 1657144 w 6067597"/>
                  <a:gd name="connsiteY302" fmla="*/ 3314707 h 3998426"/>
                  <a:gd name="connsiteX303" fmla="*/ 1641969 w 6067597"/>
                  <a:gd name="connsiteY303" fmla="*/ 3337029 h 3998426"/>
                  <a:gd name="connsiteX304" fmla="*/ 1582094 w 6067597"/>
                  <a:gd name="connsiteY304" fmla="*/ 3362228 h 3998426"/>
                  <a:gd name="connsiteX305" fmla="*/ 1497021 w 6067597"/>
                  <a:gd name="connsiteY305" fmla="*/ 3277155 h 3998426"/>
                  <a:gd name="connsiteX306" fmla="*/ 1503812 w 6067597"/>
                  <a:gd name="connsiteY306" fmla="*/ 3243577 h 3998426"/>
                  <a:gd name="connsiteX307" fmla="*/ 1504541 w 6067597"/>
                  <a:gd name="connsiteY307" fmla="*/ 3242508 h 3998426"/>
                  <a:gd name="connsiteX308" fmla="*/ 1205513 w 6067597"/>
                  <a:gd name="connsiteY308" fmla="*/ 2724990 h 3998426"/>
                  <a:gd name="connsiteX309" fmla="*/ 1187193 w 6067597"/>
                  <a:gd name="connsiteY309" fmla="*/ 2722142 h 3998426"/>
                  <a:gd name="connsiteX310" fmla="*/ 1133930 w 6067597"/>
                  <a:gd name="connsiteY310" fmla="*/ 2673756 h 3998426"/>
                  <a:gd name="connsiteX311" fmla="*/ 1133036 w 6067597"/>
                  <a:gd name="connsiteY311" fmla="*/ 2669439 h 3998426"/>
                  <a:gd name="connsiteX312" fmla="*/ 546121 w 6067597"/>
                  <a:gd name="connsiteY312" fmla="*/ 2669439 h 3998426"/>
                  <a:gd name="connsiteX313" fmla="*/ 532323 w 6067597"/>
                  <a:gd name="connsiteY313" fmla="*/ 2689735 h 3998426"/>
                  <a:gd name="connsiteX314" fmla="*/ 472448 w 6067597"/>
                  <a:gd name="connsiteY314" fmla="*/ 2714934 h 3998426"/>
                  <a:gd name="connsiteX315" fmla="*/ 387375 w 6067597"/>
                  <a:gd name="connsiteY315" fmla="*/ 2629861 h 3998426"/>
                  <a:gd name="connsiteX316" fmla="*/ 394166 w 6067597"/>
                  <a:gd name="connsiteY316" fmla="*/ 2596283 h 3998426"/>
                  <a:gd name="connsiteX317" fmla="*/ 400111 w 6067597"/>
                  <a:gd name="connsiteY317" fmla="*/ 2587565 h 3998426"/>
                  <a:gd name="connsiteX318" fmla="*/ 119272 w 6067597"/>
                  <a:gd name="connsiteY318" fmla="*/ 2101524 h 3998426"/>
                  <a:gd name="connsiteX319" fmla="*/ 117871 w 6067597"/>
                  <a:gd name="connsiteY319" fmla="*/ 2102476 h 3998426"/>
                  <a:gd name="connsiteX320" fmla="*/ 85073 w 6067597"/>
                  <a:gd name="connsiteY320" fmla="*/ 2109267 h 3998426"/>
                  <a:gd name="connsiteX321" fmla="*/ 0 w 6067597"/>
                  <a:gd name="connsiteY321" fmla="*/ 2024194 h 3998426"/>
                  <a:gd name="connsiteX322" fmla="*/ 85073 w 6067597"/>
                  <a:gd name="connsiteY322" fmla="*/ 1939121 h 3998426"/>
                  <a:gd name="connsiteX323" fmla="*/ 103219 w 6067597"/>
                  <a:gd name="connsiteY323" fmla="*/ 1942878 h 3998426"/>
                  <a:gd name="connsiteX324" fmla="*/ 404405 w 6067597"/>
                  <a:gd name="connsiteY324" fmla="*/ 1420121 h 3998426"/>
                  <a:gd name="connsiteX325" fmla="*/ 394166 w 6067597"/>
                  <a:gd name="connsiteY325" fmla="*/ 1405060 h 3998426"/>
                  <a:gd name="connsiteX326" fmla="*/ 387375 w 6067597"/>
                  <a:gd name="connsiteY326" fmla="*/ 1372262 h 3998426"/>
                  <a:gd name="connsiteX327" fmla="*/ 472448 w 6067597"/>
                  <a:gd name="connsiteY327" fmla="*/ 1287189 h 3998426"/>
                  <a:gd name="connsiteX328" fmla="*/ 550730 w 6067597"/>
                  <a:gd name="connsiteY328" fmla="*/ 1339464 h 3998426"/>
                  <a:gd name="connsiteX329" fmla="*/ 551972 w 6067597"/>
                  <a:gd name="connsiteY329" fmla="*/ 1345464 h 3998426"/>
                  <a:gd name="connsiteX330" fmla="*/ 1116914 w 6067597"/>
                  <a:gd name="connsiteY330" fmla="*/ 1345464 h 3998426"/>
                  <a:gd name="connsiteX331" fmla="*/ 1116043 w 6067597"/>
                  <a:gd name="connsiteY331" fmla="*/ 1342672 h 3998426"/>
                  <a:gd name="connsiteX332" fmla="*/ 1201116 w 6067597"/>
                  <a:gd name="connsiteY332" fmla="*/ 1257599 h 3998426"/>
                  <a:gd name="connsiteX333" fmla="*/ 1225529 w 6067597"/>
                  <a:gd name="connsiteY333" fmla="*/ 1262653 h 3998426"/>
                  <a:gd name="connsiteX334" fmla="*/ 1509279 w 6067597"/>
                  <a:gd name="connsiteY334" fmla="*/ 770162 h 3998426"/>
                  <a:gd name="connsiteX335" fmla="*/ 1494566 w 6067597"/>
                  <a:gd name="connsiteY335" fmla="*/ 748520 h 3998426"/>
                  <a:gd name="connsiteX336" fmla="*/ 1487775 w 6067597"/>
                  <a:gd name="connsiteY336" fmla="*/ 715722 h 3998426"/>
                  <a:gd name="connsiteX337" fmla="*/ 1572848 w 6067597"/>
                  <a:gd name="connsiteY337" fmla="*/ 630649 h 3998426"/>
                  <a:gd name="connsiteX338" fmla="*/ 1651130 w 6067597"/>
                  <a:gd name="connsiteY338" fmla="*/ 682924 h 3998426"/>
                  <a:gd name="connsiteX339" fmla="*/ 1655904 w 6067597"/>
                  <a:gd name="connsiteY339" fmla="*/ 705978 h 3998426"/>
                  <a:gd name="connsiteX340" fmla="*/ 2252137 w 6067597"/>
                  <a:gd name="connsiteY340" fmla="*/ 705978 h 3998426"/>
                  <a:gd name="connsiteX341" fmla="*/ 2258422 w 6067597"/>
                  <a:gd name="connsiteY341" fmla="*/ 685130 h 3998426"/>
                  <a:gd name="connsiteX342" fmla="*/ 2295678 w 6067597"/>
                  <a:gd name="connsiteY342" fmla="*/ 654084 h 3998426"/>
                  <a:gd name="connsiteX343" fmla="*/ 2326693 w 6067597"/>
                  <a:gd name="connsiteY343" fmla="*/ 647811 h 3998426"/>
                  <a:gd name="connsiteX344" fmla="*/ 2610356 w 6067597"/>
                  <a:gd name="connsiteY344" fmla="*/ 155470 h 3998426"/>
                  <a:gd name="connsiteX345" fmla="*/ 2594877 w 6067597"/>
                  <a:gd name="connsiteY345" fmla="*/ 144947 h 3998426"/>
                  <a:gd name="connsiteX346" fmla="*/ 2569679 w 6067597"/>
                  <a:gd name="connsiteY346" fmla="*/ 85072 h 3998426"/>
                  <a:gd name="connsiteX347" fmla="*/ 2654752 w 6067597"/>
                  <a:gd name="connsiteY347" fmla="*/ 0 h 399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</a:cxnLst>
                <a:rect l="l" t="t" r="r" b="b"/>
                <a:pathLst>
                  <a:path w="6067597" h="3998426">
                    <a:moveTo>
                      <a:pt x="2751292" y="2648105"/>
                    </a:moveTo>
                    <a:lnTo>
                      <a:pt x="2745981" y="2673756"/>
                    </a:lnTo>
                    <a:cubicBezTo>
                      <a:pt x="2732890" y="2704184"/>
                      <a:pt x="2702374" y="2726031"/>
                      <a:pt x="2667699" y="2726031"/>
                    </a:cubicBezTo>
                    <a:lnTo>
                      <a:pt x="2648849" y="2722128"/>
                    </a:lnTo>
                    <a:lnTo>
                      <a:pt x="2365394" y="3213923"/>
                    </a:lnTo>
                    <a:lnTo>
                      <a:pt x="2379798" y="3235111"/>
                    </a:lnTo>
                    <a:cubicBezTo>
                      <a:pt x="2384161" y="3245253"/>
                      <a:pt x="2386589" y="3256350"/>
                      <a:pt x="2386589" y="3267909"/>
                    </a:cubicBezTo>
                    <a:cubicBezTo>
                      <a:pt x="2386589" y="3279468"/>
                      <a:pt x="2384161" y="3290564"/>
                      <a:pt x="2379798" y="3300707"/>
                    </a:cubicBezTo>
                    <a:lnTo>
                      <a:pt x="2363037" y="3325361"/>
                    </a:lnTo>
                    <a:lnTo>
                      <a:pt x="2654946" y="3832069"/>
                    </a:lnTo>
                    <a:lnTo>
                      <a:pt x="2673246" y="3828280"/>
                    </a:lnTo>
                    <a:cubicBezTo>
                      <a:pt x="2696364" y="3828280"/>
                      <a:pt x="2717632" y="3837989"/>
                      <a:pt x="2733121" y="3853478"/>
                    </a:cubicBezTo>
                    <a:lnTo>
                      <a:pt x="2748996" y="3876830"/>
                    </a:lnTo>
                    <a:lnTo>
                      <a:pt x="3362832" y="3876830"/>
                    </a:lnTo>
                    <a:lnTo>
                      <a:pt x="3378334" y="3853478"/>
                    </a:lnTo>
                    <a:cubicBezTo>
                      <a:pt x="3385962" y="3845734"/>
                      <a:pt x="3395094" y="3839434"/>
                      <a:pt x="3405323" y="3835071"/>
                    </a:cubicBezTo>
                    <a:lnTo>
                      <a:pt x="3411361" y="3833850"/>
                    </a:lnTo>
                    <a:lnTo>
                      <a:pt x="3701314" y="3331887"/>
                    </a:lnTo>
                    <a:lnTo>
                      <a:pt x="3695277" y="3327783"/>
                    </a:lnTo>
                    <a:cubicBezTo>
                      <a:pt x="3679788" y="3312294"/>
                      <a:pt x="3670079" y="3291026"/>
                      <a:pt x="3670079" y="3267909"/>
                    </a:cubicBezTo>
                    <a:cubicBezTo>
                      <a:pt x="3671004" y="3244791"/>
                      <a:pt x="3680714" y="3223523"/>
                      <a:pt x="3695971" y="3208034"/>
                    </a:cubicBezTo>
                    <a:lnTo>
                      <a:pt x="3699014" y="3205932"/>
                    </a:lnTo>
                    <a:lnTo>
                      <a:pt x="3421549" y="2725730"/>
                    </a:lnTo>
                    <a:lnTo>
                      <a:pt x="3411162" y="2727881"/>
                    </a:lnTo>
                    <a:cubicBezTo>
                      <a:pt x="3376484" y="2727881"/>
                      <a:pt x="3345969" y="2706034"/>
                      <a:pt x="3332879" y="2675606"/>
                    </a:cubicBezTo>
                    <a:lnTo>
                      <a:pt x="3327185" y="2648105"/>
                    </a:lnTo>
                    <a:close/>
                    <a:moveTo>
                      <a:pt x="3861774" y="2038357"/>
                    </a:moveTo>
                    <a:lnTo>
                      <a:pt x="3861174" y="2041257"/>
                    </a:lnTo>
                    <a:cubicBezTo>
                      <a:pt x="3848084" y="2071685"/>
                      <a:pt x="3817569" y="2093532"/>
                      <a:pt x="3782892" y="2093532"/>
                    </a:cubicBezTo>
                    <a:lnTo>
                      <a:pt x="3759616" y="2088713"/>
                    </a:lnTo>
                    <a:lnTo>
                      <a:pt x="3473610" y="2586718"/>
                    </a:lnTo>
                    <a:lnTo>
                      <a:pt x="3489444" y="2610010"/>
                    </a:lnTo>
                    <a:cubicBezTo>
                      <a:pt x="3493807" y="2620152"/>
                      <a:pt x="3496235" y="2631249"/>
                      <a:pt x="3496235" y="2642808"/>
                    </a:cubicBezTo>
                    <a:cubicBezTo>
                      <a:pt x="3496235" y="2654367"/>
                      <a:pt x="3493807" y="2665463"/>
                      <a:pt x="3489444" y="2675606"/>
                    </a:cubicBezTo>
                    <a:lnTo>
                      <a:pt x="3472559" y="2700443"/>
                    </a:lnTo>
                    <a:lnTo>
                      <a:pt x="3750370" y="3183834"/>
                    </a:lnTo>
                    <a:lnTo>
                      <a:pt x="3755152" y="3182836"/>
                    </a:lnTo>
                    <a:cubicBezTo>
                      <a:pt x="3789829" y="3182836"/>
                      <a:pt x="3820344" y="3204682"/>
                      <a:pt x="3833434" y="3235111"/>
                    </a:cubicBezTo>
                    <a:lnTo>
                      <a:pt x="3840054" y="3267082"/>
                    </a:lnTo>
                    <a:lnTo>
                      <a:pt x="4494338" y="3267082"/>
                    </a:lnTo>
                    <a:lnTo>
                      <a:pt x="4816006" y="2710216"/>
                    </a:lnTo>
                    <a:lnTo>
                      <a:pt x="4804923" y="2702682"/>
                    </a:lnTo>
                    <a:cubicBezTo>
                      <a:pt x="4789434" y="2687193"/>
                      <a:pt x="4779725" y="2665925"/>
                      <a:pt x="4779725" y="2642808"/>
                    </a:cubicBezTo>
                    <a:cubicBezTo>
                      <a:pt x="4779725" y="2619690"/>
                      <a:pt x="4789434" y="2598422"/>
                      <a:pt x="4804923" y="2582933"/>
                    </a:cubicBezTo>
                    <a:lnTo>
                      <a:pt x="4807166" y="2581408"/>
                    </a:lnTo>
                    <a:lnTo>
                      <a:pt x="4520363" y="2082014"/>
                    </a:lnTo>
                    <a:lnTo>
                      <a:pt x="4500463" y="2086134"/>
                    </a:lnTo>
                    <a:cubicBezTo>
                      <a:pt x="4483125" y="2086134"/>
                      <a:pt x="4466827" y="2080672"/>
                      <a:pt x="4453227" y="2071407"/>
                    </a:cubicBezTo>
                    <a:lnTo>
                      <a:pt x="4425900" y="2038357"/>
                    </a:lnTo>
                    <a:close/>
                    <a:moveTo>
                      <a:pt x="1622108" y="2038357"/>
                    </a:moveTo>
                    <a:lnTo>
                      <a:pt x="1610530" y="2055388"/>
                    </a:lnTo>
                    <a:cubicBezTo>
                      <a:pt x="1595041" y="2070877"/>
                      <a:pt x="1573774" y="2080587"/>
                      <a:pt x="1550655" y="2080587"/>
                    </a:cubicBezTo>
                    <a:lnTo>
                      <a:pt x="1548886" y="2080220"/>
                    </a:lnTo>
                    <a:lnTo>
                      <a:pt x="1264284" y="2575779"/>
                    </a:lnTo>
                    <a:lnTo>
                      <a:pt x="1272087" y="2581083"/>
                    </a:lnTo>
                    <a:cubicBezTo>
                      <a:pt x="1287576" y="2596572"/>
                      <a:pt x="1297285" y="2617840"/>
                      <a:pt x="1297285" y="2640958"/>
                    </a:cubicBezTo>
                    <a:cubicBezTo>
                      <a:pt x="1297285" y="2664075"/>
                      <a:pt x="1287576" y="2685343"/>
                      <a:pt x="1272087" y="2700832"/>
                    </a:cubicBezTo>
                    <a:lnTo>
                      <a:pt x="1253858" y="2713225"/>
                    </a:lnTo>
                    <a:lnTo>
                      <a:pt x="1537858" y="3206206"/>
                    </a:lnTo>
                    <a:lnTo>
                      <a:pt x="1549297" y="3198613"/>
                    </a:lnTo>
                    <a:cubicBezTo>
                      <a:pt x="1559439" y="3194394"/>
                      <a:pt x="1570536" y="3192082"/>
                      <a:pt x="1582094" y="3192082"/>
                    </a:cubicBezTo>
                    <a:cubicBezTo>
                      <a:pt x="1616772" y="3192082"/>
                      <a:pt x="1647286" y="3213928"/>
                      <a:pt x="1660376" y="3244357"/>
                    </a:cubicBezTo>
                    <a:lnTo>
                      <a:pt x="1665081" y="3267082"/>
                    </a:lnTo>
                    <a:lnTo>
                      <a:pt x="2216614" y="3267082"/>
                    </a:lnTo>
                    <a:lnTo>
                      <a:pt x="2223233" y="3235111"/>
                    </a:lnTo>
                    <a:cubicBezTo>
                      <a:pt x="2236324" y="3204682"/>
                      <a:pt x="2266838" y="3182836"/>
                      <a:pt x="2301516" y="3182836"/>
                    </a:cubicBezTo>
                    <a:lnTo>
                      <a:pt x="2316723" y="3185985"/>
                    </a:lnTo>
                    <a:lnTo>
                      <a:pt x="2601556" y="2691613"/>
                    </a:lnTo>
                    <a:lnTo>
                      <a:pt x="2589416" y="2673756"/>
                    </a:lnTo>
                    <a:cubicBezTo>
                      <a:pt x="2585053" y="2663613"/>
                      <a:pt x="2582626" y="2652517"/>
                      <a:pt x="2582626" y="2640958"/>
                    </a:cubicBezTo>
                    <a:cubicBezTo>
                      <a:pt x="2582626" y="2629399"/>
                      <a:pt x="2584938" y="2618302"/>
                      <a:pt x="2589157" y="2608160"/>
                    </a:cubicBezTo>
                    <a:lnTo>
                      <a:pt x="2598681" y="2593811"/>
                    </a:lnTo>
                    <a:lnTo>
                      <a:pt x="2309617" y="2090479"/>
                    </a:lnTo>
                    <a:lnTo>
                      <a:pt x="2304235" y="2089643"/>
                    </a:lnTo>
                    <a:cubicBezTo>
                      <a:pt x="2280410" y="2082072"/>
                      <a:pt x="2260791" y="2064078"/>
                      <a:pt x="2250973" y="2041257"/>
                    </a:cubicBezTo>
                    <a:lnTo>
                      <a:pt x="2250373" y="2038357"/>
                    </a:lnTo>
                    <a:close/>
                    <a:moveTo>
                      <a:pt x="2713096" y="1403586"/>
                    </a:moveTo>
                    <a:lnTo>
                      <a:pt x="2687550" y="1420953"/>
                    </a:lnTo>
                    <a:cubicBezTo>
                      <a:pt x="2677407" y="1425317"/>
                      <a:pt x="2666311" y="1427744"/>
                      <a:pt x="2654752" y="1427744"/>
                    </a:cubicBezTo>
                    <a:lnTo>
                      <a:pt x="2654437" y="1427679"/>
                    </a:lnTo>
                    <a:lnTo>
                      <a:pt x="2364036" y="1931525"/>
                    </a:lnTo>
                    <a:lnTo>
                      <a:pt x="2389130" y="1948584"/>
                    </a:lnTo>
                    <a:cubicBezTo>
                      <a:pt x="2404619" y="1964073"/>
                      <a:pt x="2414329" y="1985341"/>
                      <a:pt x="2414329" y="2008459"/>
                    </a:cubicBezTo>
                    <a:cubicBezTo>
                      <a:pt x="2414329" y="2031576"/>
                      <a:pt x="2404619" y="2052844"/>
                      <a:pt x="2389130" y="2068333"/>
                    </a:cubicBezTo>
                    <a:lnTo>
                      <a:pt x="2362362" y="2086531"/>
                    </a:lnTo>
                    <a:lnTo>
                      <a:pt x="2635812" y="2562334"/>
                    </a:lnTo>
                    <a:lnTo>
                      <a:pt x="2667699" y="2555885"/>
                    </a:lnTo>
                    <a:cubicBezTo>
                      <a:pt x="2690816" y="2555885"/>
                      <a:pt x="2712084" y="2565594"/>
                      <a:pt x="2727573" y="2581083"/>
                    </a:cubicBezTo>
                    <a:lnTo>
                      <a:pt x="2740760" y="2600480"/>
                    </a:lnTo>
                    <a:lnTo>
                      <a:pt x="3338945" y="2600480"/>
                    </a:lnTo>
                    <a:lnTo>
                      <a:pt x="3350594" y="2582933"/>
                    </a:lnTo>
                    <a:cubicBezTo>
                      <a:pt x="3365851" y="2567444"/>
                      <a:pt x="3387120" y="2557735"/>
                      <a:pt x="3411162" y="2557735"/>
                    </a:cubicBezTo>
                    <a:lnTo>
                      <a:pt x="3432626" y="2562179"/>
                    </a:lnTo>
                    <a:lnTo>
                      <a:pt x="3719845" y="2063667"/>
                    </a:lnTo>
                    <a:lnTo>
                      <a:pt x="3704610" y="2041257"/>
                    </a:lnTo>
                    <a:cubicBezTo>
                      <a:pt x="3700246" y="2031114"/>
                      <a:pt x="3697819" y="2020018"/>
                      <a:pt x="3697819" y="2008459"/>
                    </a:cubicBezTo>
                    <a:cubicBezTo>
                      <a:pt x="3697819" y="1996900"/>
                      <a:pt x="3700246" y="1985804"/>
                      <a:pt x="3704610" y="1975661"/>
                    </a:cubicBezTo>
                    <a:lnTo>
                      <a:pt x="3718602" y="1955078"/>
                    </a:lnTo>
                    <a:lnTo>
                      <a:pt x="3428683" y="1453324"/>
                    </a:lnTo>
                    <a:lnTo>
                      <a:pt x="3409311" y="1457335"/>
                    </a:lnTo>
                    <a:cubicBezTo>
                      <a:pt x="3374635" y="1457335"/>
                      <a:pt x="3344119" y="1435488"/>
                      <a:pt x="3331029" y="1405060"/>
                    </a:cubicBezTo>
                    <a:lnTo>
                      <a:pt x="3330724" y="1403586"/>
                    </a:lnTo>
                    <a:close/>
                    <a:moveTo>
                      <a:pt x="4945558" y="1393089"/>
                    </a:moveTo>
                    <a:lnTo>
                      <a:pt x="4943080" y="1405060"/>
                    </a:lnTo>
                    <a:cubicBezTo>
                      <a:pt x="4929990" y="1435488"/>
                      <a:pt x="4899475" y="1457335"/>
                      <a:pt x="4864798" y="1457335"/>
                    </a:cubicBezTo>
                    <a:lnTo>
                      <a:pt x="4854215" y="1455144"/>
                    </a:lnTo>
                    <a:lnTo>
                      <a:pt x="4567772" y="1952122"/>
                    </a:lnTo>
                    <a:lnTo>
                      <a:pt x="4578745" y="1968263"/>
                    </a:lnTo>
                    <a:cubicBezTo>
                      <a:pt x="4583108" y="1978406"/>
                      <a:pt x="4585536" y="1989502"/>
                      <a:pt x="4585536" y="2001061"/>
                    </a:cubicBezTo>
                    <a:cubicBezTo>
                      <a:pt x="4585536" y="2012620"/>
                      <a:pt x="4583108" y="2023716"/>
                      <a:pt x="4578745" y="2033859"/>
                    </a:cubicBezTo>
                    <a:lnTo>
                      <a:pt x="4562461" y="2057813"/>
                    </a:lnTo>
                    <a:lnTo>
                      <a:pt x="4851988" y="2560387"/>
                    </a:lnTo>
                    <a:lnTo>
                      <a:pt x="4864798" y="2557735"/>
                    </a:lnTo>
                    <a:cubicBezTo>
                      <a:pt x="4899475" y="2557735"/>
                      <a:pt x="4929990" y="2579581"/>
                      <a:pt x="4943080" y="2610010"/>
                    </a:cubicBezTo>
                    <a:lnTo>
                      <a:pt x="4945524" y="2621814"/>
                    </a:lnTo>
                    <a:lnTo>
                      <a:pt x="5510489" y="2621814"/>
                    </a:lnTo>
                    <a:lnTo>
                      <a:pt x="5510241" y="2620615"/>
                    </a:lnTo>
                    <a:cubicBezTo>
                      <a:pt x="5510241" y="2572530"/>
                      <a:pt x="5549079" y="2535542"/>
                      <a:pt x="5595314" y="2535542"/>
                    </a:cubicBezTo>
                    <a:cubicBezTo>
                      <a:pt x="5606873" y="2535542"/>
                      <a:pt x="5617969" y="2537969"/>
                      <a:pt x="5628112" y="2542333"/>
                    </a:cubicBezTo>
                    <a:lnTo>
                      <a:pt x="5635993" y="2547691"/>
                    </a:lnTo>
                    <a:lnTo>
                      <a:pt x="5922730" y="2051297"/>
                    </a:lnTo>
                    <a:lnTo>
                      <a:pt x="5922650" y="2051242"/>
                    </a:lnTo>
                    <a:cubicBezTo>
                      <a:pt x="5907161" y="2035754"/>
                      <a:pt x="5897451" y="2014485"/>
                      <a:pt x="5897451" y="1991369"/>
                    </a:cubicBezTo>
                    <a:cubicBezTo>
                      <a:pt x="5897451" y="1979347"/>
                      <a:pt x="5899879" y="1968020"/>
                      <a:pt x="5904242" y="1957790"/>
                    </a:cubicBezTo>
                    <a:lnTo>
                      <a:pt x="5911949" y="1946490"/>
                    </a:lnTo>
                    <a:lnTo>
                      <a:pt x="5618559" y="1435627"/>
                    </a:lnTo>
                    <a:lnTo>
                      <a:pt x="5611959" y="1436993"/>
                    </a:lnTo>
                    <a:cubicBezTo>
                      <a:pt x="5588840" y="1436993"/>
                      <a:pt x="5567572" y="1427284"/>
                      <a:pt x="5552084" y="1411794"/>
                    </a:cubicBezTo>
                    <a:lnTo>
                      <a:pt x="5539368" y="1393089"/>
                    </a:lnTo>
                    <a:close/>
                    <a:moveTo>
                      <a:pt x="553209" y="1393089"/>
                    </a:moveTo>
                    <a:lnTo>
                      <a:pt x="550730" y="1405060"/>
                    </a:lnTo>
                    <a:cubicBezTo>
                      <a:pt x="537640" y="1435488"/>
                      <a:pt x="507125" y="1457335"/>
                      <a:pt x="472448" y="1457335"/>
                    </a:cubicBezTo>
                    <a:lnTo>
                      <a:pt x="440939" y="1450811"/>
                    </a:lnTo>
                    <a:lnTo>
                      <a:pt x="145534" y="1965181"/>
                    </a:lnTo>
                    <a:lnTo>
                      <a:pt x="163355" y="1991395"/>
                    </a:lnTo>
                    <a:cubicBezTo>
                      <a:pt x="167718" y="2001538"/>
                      <a:pt x="170146" y="2012635"/>
                      <a:pt x="170146" y="2024194"/>
                    </a:cubicBezTo>
                    <a:cubicBezTo>
                      <a:pt x="170146" y="2035753"/>
                      <a:pt x="167718" y="2046849"/>
                      <a:pt x="163355" y="2056992"/>
                    </a:cubicBezTo>
                    <a:lnTo>
                      <a:pt x="155423" y="2068659"/>
                    </a:lnTo>
                    <a:lnTo>
                      <a:pt x="435185" y="2554283"/>
                    </a:lnTo>
                    <a:lnTo>
                      <a:pt x="439651" y="2551319"/>
                    </a:lnTo>
                    <a:cubicBezTo>
                      <a:pt x="449793" y="2547100"/>
                      <a:pt x="460890" y="2544788"/>
                      <a:pt x="472448" y="2544788"/>
                    </a:cubicBezTo>
                    <a:cubicBezTo>
                      <a:pt x="507125" y="2544788"/>
                      <a:pt x="537640" y="2566634"/>
                      <a:pt x="550730" y="2597063"/>
                    </a:cubicBezTo>
                    <a:lnTo>
                      <a:pt x="555855" y="2621814"/>
                    </a:lnTo>
                    <a:lnTo>
                      <a:pt x="1131103" y="2621814"/>
                    </a:lnTo>
                    <a:lnTo>
                      <a:pt x="1133930" y="2608160"/>
                    </a:lnTo>
                    <a:cubicBezTo>
                      <a:pt x="1147021" y="2577731"/>
                      <a:pt x="1177536" y="2555885"/>
                      <a:pt x="1212212" y="2555885"/>
                    </a:cubicBezTo>
                    <a:lnTo>
                      <a:pt x="1217359" y="2556951"/>
                    </a:lnTo>
                    <a:lnTo>
                      <a:pt x="1502485" y="2063345"/>
                    </a:lnTo>
                    <a:lnTo>
                      <a:pt x="1490781" y="2055388"/>
                    </a:lnTo>
                    <a:cubicBezTo>
                      <a:pt x="1475292" y="2039900"/>
                      <a:pt x="1465582" y="2018632"/>
                      <a:pt x="1465582" y="1995515"/>
                    </a:cubicBezTo>
                    <a:cubicBezTo>
                      <a:pt x="1465582" y="1971472"/>
                      <a:pt x="1475292" y="1950204"/>
                      <a:pt x="1490781" y="1934947"/>
                    </a:cubicBezTo>
                    <a:lnTo>
                      <a:pt x="1491201" y="1934668"/>
                    </a:lnTo>
                    <a:lnTo>
                      <a:pt x="1197912" y="1427081"/>
                    </a:lnTo>
                    <a:lnTo>
                      <a:pt x="1168318" y="1420954"/>
                    </a:lnTo>
                    <a:lnTo>
                      <a:pt x="1134618" y="1393089"/>
                    </a:lnTo>
                    <a:close/>
                    <a:moveTo>
                      <a:pt x="3863568" y="753603"/>
                    </a:moveTo>
                    <a:lnTo>
                      <a:pt x="3861174" y="765163"/>
                    </a:lnTo>
                    <a:cubicBezTo>
                      <a:pt x="3848084" y="795592"/>
                      <a:pt x="3817569" y="817439"/>
                      <a:pt x="3782892" y="817439"/>
                    </a:cubicBezTo>
                    <a:lnTo>
                      <a:pt x="3756139" y="811899"/>
                    </a:lnTo>
                    <a:lnTo>
                      <a:pt x="3468099" y="1311649"/>
                    </a:lnTo>
                    <a:lnTo>
                      <a:pt x="3469186" y="1312387"/>
                    </a:lnTo>
                    <a:cubicBezTo>
                      <a:pt x="3484675" y="1327876"/>
                      <a:pt x="3494384" y="1349144"/>
                      <a:pt x="3494384" y="1372262"/>
                    </a:cubicBezTo>
                    <a:cubicBezTo>
                      <a:pt x="3494384" y="1383821"/>
                      <a:pt x="3491956" y="1394917"/>
                      <a:pt x="3487593" y="1405060"/>
                    </a:cubicBezTo>
                    <a:lnTo>
                      <a:pt x="3470480" y="1430233"/>
                    </a:lnTo>
                    <a:lnTo>
                      <a:pt x="3757597" y="1928624"/>
                    </a:lnTo>
                    <a:lnTo>
                      <a:pt x="3782892" y="1923387"/>
                    </a:lnTo>
                    <a:cubicBezTo>
                      <a:pt x="3817569" y="1923387"/>
                      <a:pt x="3848084" y="1945233"/>
                      <a:pt x="3861174" y="1975661"/>
                    </a:cubicBezTo>
                    <a:lnTo>
                      <a:pt x="3862555" y="1982329"/>
                    </a:lnTo>
                    <a:lnTo>
                      <a:pt x="4419178" y="1982329"/>
                    </a:lnTo>
                    <a:lnTo>
                      <a:pt x="4422181" y="1967483"/>
                    </a:lnTo>
                    <a:cubicBezTo>
                      <a:pt x="4435271" y="1936795"/>
                      <a:pt x="4465787" y="1915989"/>
                      <a:pt x="4500463" y="1915989"/>
                    </a:cubicBezTo>
                    <a:lnTo>
                      <a:pt x="4528636" y="1921822"/>
                    </a:lnTo>
                    <a:lnTo>
                      <a:pt x="4809123" y="1434992"/>
                    </a:lnTo>
                    <a:lnTo>
                      <a:pt x="4804923" y="1432137"/>
                    </a:lnTo>
                    <a:cubicBezTo>
                      <a:pt x="4789434" y="1416647"/>
                      <a:pt x="4779725" y="1395379"/>
                      <a:pt x="4779725" y="1372262"/>
                    </a:cubicBezTo>
                    <a:cubicBezTo>
                      <a:pt x="4779725" y="1348220"/>
                      <a:pt x="4789434" y="1326952"/>
                      <a:pt x="4804923" y="1311694"/>
                    </a:cubicBezTo>
                    <a:lnTo>
                      <a:pt x="4812801" y="1306465"/>
                    </a:lnTo>
                    <a:lnTo>
                      <a:pt x="4533745" y="820561"/>
                    </a:lnTo>
                    <a:lnTo>
                      <a:pt x="4504162" y="826687"/>
                    </a:lnTo>
                    <a:cubicBezTo>
                      <a:pt x="4469486" y="826687"/>
                      <a:pt x="4438970" y="804840"/>
                      <a:pt x="4425880" y="774412"/>
                    </a:cubicBezTo>
                    <a:lnTo>
                      <a:pt x="4421571" y="753603"/>
                    </a:lnTo>
                    <a:close/>
                    <a:moveTo>
                      <a:pt x="1647674" y="753603"/>
                    </a:moveTo>
                    <a:lnTo>
                      <a:pt x="1632723" y="775596"/>
                    </a:lnTo>
                    <a:cubicBezTo>
                      <a:pt x="1617234" y="791085"/>
                      <a:pt x="1595966" y="800795"/>
                      <a:pt x="1572848" y="800795"/>
                    </a:cubicBezTo>
                    <a:lnTo>
                      <a:pt x="1548698" y="795794"/>
                    </a:lnTo>
                    <a:lnTo>
                      <a:pt x="1265337" y="1289191"/>
                    </a:lnTo>
                    <a:lnTo>
                      <a:pt x="1279398" y="1309873"/>
                    </a:lnTo>
                    <a:cubicBezTo>
                      <a:pt x="1283761" y="1320016"/>
                      <a:pt x="1286189" y="1331113"/>
                      <a:pt x="1286189" y="1342672"/>
                    </a:cubicBezTo>
                    <a:cubicBezTo>
                      <a:pt x="1286189" y="1365789"/>
                      <a:pt x="1276479" y="1387057"/>
                      <a:pt x="1260990" y="1402546"/>
                    </a:cubicBezTo>
                    <a:lnTo>
                      <a:pt x="1246811" y="1412185"/>
                    </a:lnTo>
                    <a:lnTo>
                      <a:pt x="1534962" y="1913567"/>
                    </a:lnTo>
                    <a:lnTo>
                      <a:pt x="1550655" y="1910442"/>
                    </a:lnTo>
                    <a:cubicBezTo>
                      <a:pt x="1585332" y="1910442"/>
                      <a:pt x="1615847" y="1932288"/>
                      <a:pt x="1628937" y="1962716"/>
                    </a:cubicBezTo>
                    <a:lnTo>
                      <a:pt x="1632998" y="1982328"/>
                    </a:lnTo>
                    <a:lnTo>
                      <a:pt x="2249386" y="1982328"/>
                    </a:lnTo>
                    <a:lnTo>
                      <a:pt x="2250714" y="1975661"/>
                    </a:lnTo>
                    <a:cubicBezTo>
                      <a:pt x="2259152" y="1955375"/>
                      <a:pt x="2275218" y="1938904"/>
                      <a:pt x="2295678" y="1930178"/>
                    </a:cubicBezTo>
                    <a:lnTo>
                      <a:pt x="2310597" y="1927161"/>
                    </a:lnTo>
                    <a:lnTo>
                      <a:pt x="2608346" y="1411702"/>
                    </a:lnTo>
                    <a:lnTo>
                      <a:pt x="2594877" y="1402546"/>
                    </a:lnTo>
                    <a:cubicBezTo>
                      <a:pt x="2579388" y="1387057"/>
                      <a:pt x="2569679" y="1365789"/>
                      <a:pt x="2569679" y="1342672"/>
                    </a:cubicBezTo>
                    <a:cubicBezTo>
                      <a:pt x="2569679" y="1331113"/>
                      <a:pt x="2572106" y="1320016"/>
                      <a:pt x="2576470" y="1309873"/>
                    </a:cubicBezTo>
                    <a:lnTo>
                      <a:pt x="2588764" y="1291789"/>
                    </a:lnTo>
                    <a:lnTo>
                      <a:pt x="2474142" y="1092204"/>
                    </a:lnTo>
                    <a:lnTo>
                      <a:pt x="2313494" y="814175"/>
                    </a:lnTo>
                    <a:lnTo>
                      <a:pt x="2296457" y="810648"/>
                    </a:lnTo>
                    <a:cubicBezTo>
                      <a:pt x="2281243" y="804102"/>
                      <a:pt x="2268174" y="793201"/>
                      <a:pt x="2258909" y="779601"/>
                    </a:cubicBezTo>
                    <a:lnTo>
                      <a:pt x="2250804" y="753603"/>
                    </a:lnTo>
                    <a:close/>
                    <a:moveTo>
                      <a:pt x="2726667" y="127236"/>
                    </a:moveTo>
                    <a:lnTo>
                      <a:pt x="2714627" y="144947"/>
                    </a:lnTo>
                    <a:cubicBezTo>
                      <a:pt x="2706882" y="152691"/>
                      <a:pt x="2697693" y="158991"/>
                      <a:pt x="2687550" y="163354"/>
                    </a:cubicBezTo>
                    <a:lnTo>
                      <a:pt x="2656270" y="169831"/>
                    </a:lnTo>
                    <a:lnTo>
                      <a:pt x="2373638" y="661959"/>
                    </a:lnTo>
                    <a:lnTo>
                      <a:pt x="2389130" y="672491"/>
                    </a:lnTo>
                    <a:cubicBezTo>
                      <a:pt x="2404619" y="687979"/>
                      <a:pt x="2414329" y="709248"/>
                      <a:pt x="2414329" y="732366"/>
                    </a:cubicBezTo>
                    <a:cubicBezTo>
                      <a:pt x="2414329" y="755483"/>
                      <a:pt x="2404619" y="776751"/>
                      <a:pt x="2389130" y="792240"/>
                    </a:cubicBezTo>
                    <a:lnTo>
                      <a:pt x="2365941" y="808005"/>
                    </a:lnTo>
                    <a:lnTo>
                      <a:pt x="2627563" y="1263228"/>
                    </a:lnTo>
                    <a:lnTo>
                      <a:pt x="2654752" y="1257599"/>
                    </a:lnTo>
                    <a:cubicBezTo>
                      <a:pt x="2700988" y="1257599"/>
                      <a:pt x="2739825" y="1296435"/>
                      <a:pt x="2739825" y="1342672"/>
                    </a:cubicBezTo>
                    <a:lnTo>
                      <a:pt x="2737073" y="1355961"/>
                    </a:lnTo>
                    <a:lnTo>
                      <a:pt x="3327534" y="1355961"/>
                    </a:lnTo>
                    <a:lnTo>
                      <a:pt x="3331029" y="1338684"/>
                    </a:lnTo>
                    <a:cubicBezTo>
                      <a:pt x="3344119" y="1307995"/>
                      <a:pt x="3374635" y="1287189"/>
                      <a:pt x="3409311" y="1287189"/>
                    </a:cubicBezTo>
                    <a:lnTo>
                      <a:pt x="3424449" y="1290324"/>
                    </a:lnTo>
                    <a:lnTo>
                      <a:pt x="3713854" y="789310"/>
                    </a:lnTo>
                    <a:lnTo>
                      <a:pt x="3717144" y="783600"/>
                    </a:lnTo>
                    <a:lnTo>
                      <a:pt x="3704610" y="765163"/>
                    </a:lnTo>
                    <a:cubicBezTo>
                      <a:pt x="3700246" y="755021"/>
                      <a:pt x="3697819" y="743924"/>
                      <a:pt x="3697819" y="732366"/>
                    </a:cubicBezTo>
                    <a:cubicBezTo>
                      <a:pt x="3697819" y="720807"/>
                      <a:pt x="3700246" y="709710"/>
                      <a:pt x="3704610" y="699567"/>
                    </a:cubicBezTo>
                    <a:lnTo>
                      <a:pt x="3710880" y="690343"/>
                    </a:lnTo>
                    <a:lnTo>
                      <a:pt x="3422665" y="188490"/>
                    </a:lnTo>
                    <a:lnTo>
                      <a:pt x="3413010" y="190489"/>
                    </a:lnTo>
                    <a:cubicBezTo>
                      <a:pt x="3378334" y="190489"/>
                      <a:pt x="3347818" y="168642"/>
                      <a:pt x="3334728" y="138214"/>
                    </a:cubicBezTo>
                    <a:lnTo>
                      <a:pt x="3332455" y="127236"/>
                    </a:lnTo>
                    <a:close/>
                    <a:moveTo>
                      <a:pt x="2654752" y="0"/>
                    </a:moveTo>
                    <a:cubicBezTo>
                      <a:pt x="2689429" y="0"/>
                      <a:pt x="2719944" y="21845"/>
                      <a:pt x="2733034" y="52274"/>
                    </a:cubicBezTo>
                    <a:lnTo>
                      <a:pt x="2738694" y="79611"/>
                    </a:lnTo>
                    <a:lnTo>
                      <a:pt x="3333155" y="79611"/>
                    </a:lnTo>
                    <a:lnTo>
                      <a:pt x="3334728" y="71838"/>
                    </a:lnTo>
                    <a:cubicBezTo>
                      <a:pt x="3347818" y="41149"/>
                      <a:pt x="3378334" y="20343"/>
                      <a:pt x="3413010" y="20343"/>
                    </a:cubicBezTo>
                    <a:cubicBezTo>
                      <a:pt x="3459246" y="20343"/>
                      <a:pt x="3498083" y="59180"/>
                      <a:pt x="3498083" y="105416"/>
                    </a:cubicBezTo>
                    <a:cubicBezTo>
                      <a:pt x="3498083" y="128533"/>
                      <a:pt x="3488373" y="149801"/>
                      <a:pt x="3472885" y="165290"/>
                    </a:cubicBezTo>
                    <a:lnTo>
                      <a:pt x="3466747" y="169463"/>
                    </a:lnTo>
                    <a:lnTo>
                      <a:pt x="3746622" y="656444"/>
                    </a:lnTo>
                    <a:lnTo>
                      <a:pt x="3750094" y="654083"/>
                    </a:lnTo>
                    <a:cubicBezTo>
                      <a:pt x="3760237" y="649720"/>
                      <a:pt x="3771333" y="647293"/>
                      <a:pt x="3782892" y="647293"/>
                    </a:cubicBezTo>
                    <a:cubicBezTo>
                      <a:pt x="3817569" y="647293"/>
                      <a:pt x="3848084" y="669138"/>
                      <a:pt x="3861174" y="699567"/>
                    </a:cubicBezTo>
                    <a:lnTo>
                      <a:pt x="3862501" y="705978"/>
                    </a:lnTo>
                    <a:lnTo>
                      <a:pt x="4427808" y="705978"/>
                    </a:lnTo>
                    <a:lnTo>
                      <a:pt x="4444287" y="681739"/>
                    </a:lnTo>
                    <a:cubicBezTo>
                      <a:pt x="4459776" y="666250"/>
                      <a:pt x="4481044" y="656541"/>
                      <a:pt x="4504162" y="656541"/>
                    </a:cubicBezTo>
                    <a:cubicBezTo>
                      <a:pt x="4550398" y="656541"/>
                      <a:pt x="4589235" y="695378"/>
                      <a:pt x="4589235" y="741614"/>
                    </a:cubicBezTo>
                    <a:cubicBezTo>
                      <a:pt x="4589235" y="753173"/>
                      <a:pt x="4586807" y="764269"/>
                      <a:pt x="4582444" y="774412"/>
                    </a:cubicBezTo>
                    <a:lnTo>
                      <a:pt x="4571497" y="790515"/>
                    </a:lnTo>
                    <a:lnTo>
                      <a:pt x="4857749" y="1288593"/>
                    </a:lnTo>
                    <a:lnTo>
                      <a:pt x="4864798" y="1287189"/>
                    </a:lnTo>
                    <a:cubicBezTo>
                      <a:pt x="4899475" y="1287189"/>
                      <a:pt x="4929990" y="1309035"/>
                      <a:pt x="4943080" y="1339464"/>
                    </a:cubicBezTo>
                    <a:lnTo>
                      <a:pt x="4944322" y="1345464"/>
                    </a:lnTo>
                    <a:lnTo>
                      <a:pt x="5528171" y="1345464"/>
                    </a:lnTo>
                    <a:lnTo>
                      <a:pt x="5533417" y="1319122"/>
                    </a:lnTo>
                    <a:cubicBezTo>
                      <a:pt x="5546073" y="1288693"/>
                      <a:pt x="5575895" y="1266847"/>
                      <a:pt x="5611959" y="1266847"/>
                    </a:cubicBezTo>
                    <a:cubicBezTo>
                      <a:pt x="5658193" y="1266847"/>
                      <a:pt x="5697032" y="1305684"/>
                      <a:pt x="5697032" y="1351920"/>
                    </a:cubicBezTo>
                    <a:cubicBezTo>
                      <a:pt x="5697032" y="1375037"/>
                      <a:pt x="5687322" y="1396306"/>
                      <a:pt x="5671833" y="1411794"/>
                    </a:cubicBezTo>
                    <a:lnTo>
                      <a:pt x="5663233" y="1417641"/>
                    </a:lnTo>
                    <a:lnTo>
                      <a:pt x="5948348" y="1913741"/>
                    </a:lnTo>
                    <a:lnTo>
                      <a:pt x="5949726" y="1912826"/>
                    </a:lnTo>
                    <a:cubicBezTo>
                      <a:pt x="5959869" y="1908608"/>
                      <a:pt x="5970966" y="1906296"/>
                      <a:pt x="5982524" y="1906296"/>
                    </a:cubicBezTo>
                    <a:cubicBezTo>
                      <a:pt x="6028760" y="1906296"/>
                      <a:pt x="6067597" y="1945133"/>
                      <a:pt x="6067597" y="1991369"/>
                    </a:cubicBezTo>
                    <a:cubicBezTo>
                      <a:pt x="6067597" y="2037602"/>
                      <a:pt x="6028760" y="2076441"/>
                      <a:pt x="5982524" y="2076441"/>
                    </a:cubicBezTo>
                    <a:lnTo>
                      <a:pt x="5965562" y="2072929"/>
                    </a:lnTo>
                    <a:lnTo>
                      <a:pt x="5670999" y="2583996"/>
                    </a:lnTo>
                    <a:lnTo>
                      <a:pt x="5673596" y="2587817"/>
                    </a:lnTo>
                    <a:cubicBezTo>
                      <a:pt x="5677959" y="2597959"/>
                      <a:pt x="5680387" y="2609056"/>
                      <a:pt x="5680387" y="2620615"/>
                    </a:cubicBezTo>
                    <a:cubicBezTo>
                      <a:pt x="5680387" y="2666849"/>
                      <a:pt x="5641550" y="2705688"/>
                      <a:pt x="5595314" y="2705688"/>
                    </a:cubicBezTo>
                    <a:cubicBezTo>
                      <a:pt x="5572197" y="2705688"/>
                      <a:pt x="5550928" y="2695978"/>
                      <a:pt x="5535439" y="2680489"/>
                    </a:cubicBezTo>
                    <a:lnTo>
                      <a:pt x="5527927" y="2669439"/>
                    </a:lnTo>
                    <a:lnTo>
                      <a:pt x="4944357" y="2669439"/>
                    </a:lnTo>
                    <a:lnTo>
                      <a:pt x="4943080" y="2675606"/>
                    </a:lnTo>
                    <a:cubicBezTo>
                      <a:pt x="4929990" y="2706034"/>
                      <a:pt x="4899475" y="2727881"/>
                      <a:pt x="4864798" y="2727881"/>
                    </a:cubicBezTo>
                    <a:lnTo>
                      <a:pt x="4861531" y="2727204"/>
                    </a:lnTo>
                    <a:lnTo>
                      <a:pt x="4522913" y="3314707"/>
                    </a:lnTo>
                    <a:lnTo>
                      <a:pt x="3823916" y="3314707"/>
                    </a:lnTo>
                    <a:lnTo>
                      <a:pt x="3815027" y="3327783"/>
                    </a:lnTo>
                    <a:cubicBezTo>
                      <a:pt x="3799538" y="3343272"/>
                      <a:pt x="3778270" y="3352982"/>
                      <a:pt x="3755152" y="3352982"/>
                    </a:cubicBezTo>
                    <a:lnTo>
                      <a:pt x="3745625" y="3351009"/>
                    </a:lnTo>
                    <a:lnTo>
                      <a:pt x="3467168" y="3834133"/>
                    </a:lnTo>
                    <a:lnTo>
                      <a:pt x="3471699" y="3835071"/>
                    </a:lnTo>
                    <a:cubicBezTo>
                      <a:pt x="3502128" y="3848161"/>
                      <a:pt x="3523975" y="3878676"/>
                      <a:pt x="3523975" y="3913353"/>
                    </a:cubicBezTo>
                    <a:cubicBezTo>
                      <a:pt x="3523975" y="3959587"/>
                      <a:pt x="3485136" y="3998426"/>
                      <a:pt x="3438902" y="3998426"/>
                    </a:cubicBezTo>
                    <a:cubicBezTo>
                      <a:pt x="3404224" y="3998426"/>
                      <a:pt x="3373710" y="3976579"/>
                      <a:pt x="3360619" y="3946151"/>
                    </a:cubicBezTo>
                    <a:lnTo>
                      <a:pt x="3356127" y="3924455"/>
                    </a:lnTo>
                    <a:lnTo>
                      <a:pt x="2756020" y="3924455"/>
                    </a:lnTo>
                    <a:lnTo>
                      <a:pt x="2751528" y="3946151"/>
                    </a:lnTo>
                    <a:cubicBezTo>
                      <a:pt x="2738438" y="3976579"/>
                      <a:pt x="2707923" y="3998426"/>
                      <a:pt x="2673246" y="3998426"/>
                    </a:cubicBezTo>
                    <a:cubicBezTo>
                      <a:pt x="2627011" y="3998426"/>
                      <a:pt x="2588173" y="3959587"/>
                      <a:pt x="2588173" y="3913353"/>
                    </a:cubicBezTo>
                    <a:cubicBezTo>
                      <a:pt x="2588173" y="3901794"/>
                      <a:pt x="2590600" y="3890697"/>
                      <a:pt x="2594964" y="3880555"/>
                    </a:cubicBezTo>
                    <a:lnTo>
                      <a:pt x="2613198" y="3853733"/>
                    </a:lnTo>
                    <a:lnTo>
                      <a:pt x="2321471" y="3348850"/>
                    </a:lnTo>
                    <a:lnTo>
                      <a:pt x="2301516" y="3352982"/>
                    </a:lnTo>
                    <a:cubicBezTo>
                      <a:pt x="2278398" y="3352982"/>
                      <a:pt x="2257129" y="3343272"/>
                      <a:pt x="2241641" y="3327783"/>
                    </a:cubicBezTo>
                    <a:lnTo>
                      <a:pt x="2232751" y="3314707"/>
                    </a:lnTo>
                    <a:lnTo>
                      <a:pt x="1657144" y="3314707"/>
                    </a:lnTo>
                    <a:lnTo>
                      <a:pt x="1641969" y="3337029"/>
                    </a:lnTo>
                    <a:cubicBezTo>
                      <a:pt x="1626481" y="3352518"/>
                      <a:pt x="1605212" y="3362228"/>
                      <a:pt x="1582094" y="3362228"/>
                    </a:cubicBezTo>
                    <a:cubicBezTo>
                      <a:pt x="1535860" y="3362228"/>
                      <a:pt x="1497021" y="3323389"/>
                      <a:pt x="1497021" y="3277155"/>
                    </a:cubicBezTo>
                    <a:cubicBezTo>
                      <a:pt x="1497021" y="3265134"/>
                      <a:pt x="1499448" y="3253806"/>
                      <a:pt x="1503812" y="3243577"/>
                    </a:cubicBezTo>
                    <a:lnTo>
                      <a:pt x="1504541" y="3242508"/>
                    </a:lnTo>
                    <a:lnTo>
                      <a:pt x="1205513" y="2724990"/>
                    </a:lnTo>
                    <a:lnTo>
                      <a:pt x="1187193" y="2722142"/>
                    </a:lnTo>
                    <a:cubicBezTo>
                      <a:pt x="1163368" y="2714571"/>
                      <a:pt x="1143748" y="2696577"/>
                      <a:pt x="1133930" y="2673756"/>
                    </a:cubicBezTo>
                    <a:lnTo>
                      <a:pt x="1133036" y="2669439"/>
                    </a:lnTo>
                    <a:lnTo>
                      <a:pt x="546121" y="2669439"/>
                    </a:lnTo>
                    <a:lnTo>
                      <a:pt x="532323" y="2689735"/>
                    </a:lnTo>
                    <a:cubicBezTo>
                      <a:pt x="516834" y="2705224"/>
                      <a:pt x="495567" y="2714934"/>
                      <a:pt x="472448" y="2714934"/>
                    </a:cubicBezTo>
                    <a:cubicBezTo>
                      <a:pt x="426214" y="2714934"/>
                      <a:pt x="387375" y="2676095"/>
                      <a:pt x="387375" y="2629861"/>
                    </a:cubicBezTo>
                    <a:cubicBezTo>
                      <a:pt x="387375" y="2617840"/>
                      <a:pt x="389803" y="2606512"/>
                      <a:pt x="394166" y="2596283"/>
                    </a:cubicBezTo>
                    <a:lnTo>
                      <a:pt x="400111" y="2587565"/>
                    </a:lnTo>
                    <a:lnTo>
                      <a:pt x="119272" y="2101524"/>
                    </a:lnTo>
                    <a:lnTo>
                      <a:pt x="117871" y="2102476"/>
                    </a:lnTo>
                    <a:cubicBezTo>
                      <a:pt x="107729" y="2106839"/>
                      <a:pt x="96632" y="2109267"/>
                      <a:pt x="85073" y="2109267"/>
                    </a:cubicBezTo>
                    <a:cubicBezTo>
                      <a:pt x="38839" y="2109267"/>
                      <a:pt x="0" y="2070428"/>
                      <a:pt x="0" y="2024194"/>
                    </a:cubicBezTo>
                    <a:cubicBezTo>
                      <a:pt x="0" y="1976109"/>
                      <a:pt x="38839" y="1939121"/>
                      <a:pt x="85073" y="1939121"/>
                    </a:cubicBezTo>
                    <a:lnTo>
                      <a:pt x="103219" y="1942878"/>
                    </a:lnTo>
                    <a:lnTo>
                      <a:pt x="404405" y="1420121"/>
                    </a:lnTo>
                    <a:lnTo>
                      <a:pt x="394166" y="1405060"/>
                    </a:lnTo>
                    <a:cubicBezTo>
                      <a:pt x="389803" y="1394917"/>
                      <a:pt x="387375" y="1383821"/>
                      <a:pt x="387375" y="1372262"/>
                    </a:cubicBezTo>
                    <a:cubicBezTo>
                      <a:pt x="387375" y="1324178"/>
                      <a:pt x="426214" y="1287189"/>
                      <a:pt x="472448" y="1287189"/>
                    </a:cubicBezTo>
                    <a:cubicBezTo>
                      <a:pt x="507125" y="1287189"/>
                      <a:pt x="537640" y="1309035"/>
                      <a:pt x="550730" y="1339464"/>
                    </a:cubicBezTo>
                    <a:lnTo>
                      <a:pt x="551972" y="1345464"/>
                    </a:lnTo>
                    <a:lnTo>
                      <a:pt x="1116914" y="1345464"/>
                    </a:lnTo>
                    <a:lnTo>
                      <a:pt x="1116043" y="1342672"/>
                    </a:lnTo>
                    <a:cubicBezTo>
                      <a:pt x="1116043" y="1296435"/>
                      <a:pt x="1153031" y="1257599"/>
                      <a:pt x="1201116" y="1257599"/>
                    </a:cubicBezTo>
                    <a:lnTo>
                      <a:pt x="1225529" y="1262653"/>
                    </a:lnTo>
                    <a:lnTo>
                      <a:pt x="1509279" y="770162"/>
                    </a:lnTo>
                    <a:lnTo>
                      <a:pt x="1494566" y="748520"/>
                    </a:lnTo>
                    <a:cubicBezTo>
                      <a:pt x="1490202" y="738377"/>
                      <a:pt x="1487775" y="727281"/>
                      <a:pt x="1487775" y="715722"/>
                    </a:cubicBezTo>
                    <a:cubicBezTo>
                      <a:pt x="1487775" y="667637"/>
                      <a:pt x="1526614" y="630649"/>
                      <a:pt x="1572848" y="630649"/>
                    </a:cubicBezTo>
                    <a:cubicBezTo>
                      <a:pt x="1607525" y="630649"/>
                      <a:pt x="1638040" y="652495"/>
                      <a:pt x="1651130" y="682924"/>
                    </a:cubicBezTo>
                    <a:lnTo>
                      <a:pt x="1655904" y="705978"/>
                    </a:lnTo>
                    <a:lnTo>
                      <a:pt x="2252137" y="705978"/>
                    </a:lnTo>
                    <a:lnTo>
                      <a:pt x="2258422" y="685130"/>
                    </a:lnTo>
                    <a:cubicBezTo>
                      <a:pt x="2267460" y="671530"/>
                      <a:pt x="2280333" y="660629"/>
                      <a:pt x="2295678" y="654084"/>
                    </a:cubicBezTo>
                    <a:lnTo>
                      <a:pt x="2326693" y="647811"/>
                    </a:lnTo>
                    <a:lnTo>
                      <a:pt x="2610356" y="155470"/>
                    </a:lnTo>
                    <a:lnTo>
                      <a:pt x="2594877" y="144947"/>
                    </a:lnTo>
                    <a:cubicBezTo>
                      <a:pt x="2579388" y="129458"/>
                      <a:pt x="2569679" y="108190"/>
                      <a:pt x="2569679" y="85072"/>
                    </a:cubicBezTo>
                    <a:cubicBezTo>
                      <a:pt x="2569679" y="38836"/>
                      <a:pt x="2608517" y="0"/>
                      <a:pt x="26547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id="{F7F6D971-A705-4B43-9964-5269154453FE}"/>
                </a:ext>
              </a:extLst>
            </p:cNvPr>
            <p:cNvSpPr/>
            <p:nvPr/>
          </p:nvSpPr>
          <p:spPr>
            <a:xfrm>
              <a:off x="8180107" y="5163592"/>
              <a:ext cx="1365108" cy="745981"/>
            </a:xfrm>
            <a:custGeom>
              <a:avLst/>
              <a:gdLst>
                <a:gd name="connsiteX0" fmla="*/ 1578769 w 1600200"/>
                <a:gd name="connsiteY0" fmla="*/ 285274 h 409575"/>
                <a:gd name="connsiteX1" fmla="*/ 1285398 w 1600200"/>
                <a:gd name="connsiteY1" fmla="*/ 285274 h 409575"/>
                <a:gd name="connsiteX2" fmla="*/ 1257776 w 1600200"/>
                <a:gd name="connsiteY2" fmla="*/ 323374 h 409575"/>
                <a:gd name="connsiteX3" fmla="*/ 1217771 w 1600200"/>
                <a:gd name="connsiteY3" fmla="*/ 153829 h 409575"/>
                <a:gd name="connsiteX4" fmla="*/ 1181576 w 1600200"/>
                <a:gd name="connsiteY4" fmla="*/ 285274 h 409575"/>
                <a:gd name="connsiteX5" fmla="*/ 1093946 w 1600200"/>
                <a:gd name="connsiteY5" fmla="*/ 285274 h 409575"/>
                <a:gd name="connsiteX6" fmla="*/ 1080611 w 1600200"/>
                <a:gd name="connsiteY6" fmla="*/ 335756 h 409575"/>
                <a:gd name="connsiteX7" fmla="*/ 1056798 w 1600200"/>
                <a:gd name="connsiteY7" fmla="*/ 277654 h 409575"/>
                <a:gd name="connsiteX8" fmla="*/ 1032986 w 1600200"/>
                <a:gd name="connsiteY8" fmla="*/ 322421 h 409575"/>
                <a:gd name="connsiteX9" fmla="*/ 988219 w 1600200"/>
                <a:gd name="connsiteY9" fmla="*/ 21431 h 409575"/>
                <a:gd name="connsiteX10" fmla="*/ 932973 w 1600200"/>
                <a:gd name="connsiteY10" fmla="*/ 393859 h 409575"/>
                <a:gd name="connsiteX11" fmla="*/ 912019 w 1600200"/>
                <a:gd name="connsiteY11" fmla="*/ 285274 h 409575"/>
                <a:gd name="connsiteX12" fmla="*/ 686276 w 1600200"/>
                <a:gd name="connsiteY12" fmla="*/ 285274 h 409575"/>
                <a:gd name="connsiteX13" fmla="*/ 656748 w 1600200"/>
                <a:gd name="connsiteY13" fmla="*/ 344329 h 409575"/>
                <a:gd name="connsiteX14" fmla="*/ 621506 w 1600200"/>
                <a:gd name="connsiteY14" fmla="*/ 150971 h 409575"/>
                <a:gd name="connsiteX15" fmla="*/ 578644 w 1600200"/>
                <a:gd name="connsiteY15" fmla="*/ 285274 h 409575"/>
                <a:gd name="connsiteX16" fmla="*/ 491966 w 1600200"/>
                <a:gd name="connsiteY16" fmla="*/ 285274 h 409575"/>
                <a:gd name="connsiteX17" fmla="*/ 467201 w 1600200"/>
                <a:gd name="connsiteY17" fmla="*/ 322421 h 409575"/>
                <a:gd name="connsiteX18" fmla="*/ 441484 w 1600200"/>
                <a:gd name="connsiteY18" fmla="*/ 275749 h 409575"/>
                <a:gd name="connsiteX19" fmla="*/ 408146 w 1600200"/>
                <a:gd name="connsiteY19" fmla="*/ 336709 h 409575"/>
                <a:gd name="connsiteX20" fmla="*/ 376714 w 1600200"/>
                <a:gd name="connsiteY20" fmla="*/ 72866 h 409575"/>
                <a:gd name="connsiteX21" fmla="*/ 335756 w 1600200"/>
                <a:gd name="connsiteY21" fmla="*/ 377666 h 409575"/>
                <a:gd name="connsiteX22" fmla="*/ 308134 w 1600200"/>
                <a:gd name="connsiteY22" fmla="*/ 285274 h 409575"/>
                <a:gd name="connsiteX23" fmla="*/ 238601 w 1600200"/>
                <a:gd name="connsiteY23" fmla="*/ 285274 h 409575"/>
                <a:gd name="connsiteX24" fmla="*/ 210026 w 1600200"/>
                <a:gd name="connsiteY24" fmla="*/ 237649 h 409575"/>
                <a:gd name="connsiteX25" fmla="*/ 177641 w 1600200"/>
                <a:gd name="connsiteY25" fmla="*/ 285274 h 409575"/>
                <a:gd name="connsiteX26" fmla="*/ 21431 w 1600200"/>
                <a:gd name="connsiteY26" fmla="*/ 28527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0200" h="409575">
                  <a:moveTo>
                    <a:pt x="1578769" y="285274"/>
                  </a:moveTo>
                  <a:lnTo>
                    <a:pt x="1285398" y="285274"/>
                  </a:lnTo>
                  <a:lnTo>
                    <a:pt x="1257776" y="323374"/>
                  </a:lnTo>
                  <a:lnTo>
                    <a:pt x="1217771" y="153829"/>
                  </a:lnTo>
                  <a:lnTo>
                    <a:pt x="1181576" y="285274"/>
                  </a:lnTo>
                  <a:lnTo>
                    <a:pt x="1093946" y="285274"/>
                  </a:lnTo>
                  <a:lnTo>
                    <a:pt x="1080611" y="335756"/>
                  </a:lnTo>
                  <a:lnTo>
                    <a:pt x="1056798" y="277654"/>
                  </a:lnTo>
                  <a:lnTo>
                    <a:pt x="1032986" y="322421"/>
                  </a:lnTo>
                  <a:lnTo>
                    <a:pt x="988219" y="21431"/>
                  </a:lnTo>
                  <a:lnTo>
                    <a:pt x="932973" y="393859"/>
                  </a:lnTo>
                  <a:lnTo>
                    <a:pt x="912019" y="285274"/>
                  </a:lnTo>
                  <a:lnTo>
                    <a:pt x="686276" y="285274"/>
                  </a:lnTo>
                  <a:lnTo>
                    <a:pt x="656748" y="344329"/>
                  </a:lnTo>
                  <a:lnTo>
                    <a:pt x="621506" y="150971"/>
                  </a:lnTo>
                  <a:lnTo>
                    <a:pt x="578644" y="285274"/>
                  </a:lnTo>
                  <a:lnTo>
                    <a:pt x="491966" y="285274"/>
                  </a:lnTo>
                  <a:lnTo>
                    <a:pt x="467201" y="322421"/>
                  </a:lnTo>
                  <a:lnTo>
                    <a:pt x="441484" y="275749"/>
                  </a:lnTo>
                  <a:lnTo>
                    <a:pt x="408146" y="336709"/>
                  </a:lnTo>
                  <a:lnTo>
                    <a:pt x="376714" y="72866"/>
                  </a:lnTo>
                  <a:lnTo>
                    <a:pt x="335756" y="377666"/>
                  </a:lnTo>
                  <a:lnTo>
                    <a:pt x="308134" y="285274"/>
                  </a:lnTo>
                  <a:lnTo>
                    <a:pt x="238601" y="285274"/>
                  </a:lnTo>
                  <a:lnTo>
                    <a:pt x="210026" y="237649"/>
                  </a:lnTo>
                  <a:lnTo>
                    <a:pt x="177641" y="285274"/>
                  </a:lnTo>
                  <a:lnTo>
                    <a:pt x="21431" y="285274"/>
                  </a:lnTo>
                </a:path>
              </a:pathLst>
            </a:custGeom>
            <a:solidFill>
              <a:srgbClr val="90B4BE"/>
            </a:solidFill>
            <a:ln w="28575" cap="rnd">
              <a:solidFill>
                <a:srgbClr val="C9EFB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8" name="Graphic 1">
              <a:extLst>
                <a:ext uri="{FF2B5EF4-FFF2-40B4-BE49-F238E27FC236}">
                  <a16:creationId xmlns:a16="http://schemas.microsoft.com/office/drawing/2014/main" id="{905C69D5-98AF-4D8D-8470-32495F93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1" y="5175784"/>
              <a:ext cx="4552164" cy="811751"/>
            </a:xfrm>
            <a:prstGeom prst="rect">
              <a:avLst/>
            </a:prstGeom>
          </p:spPr>
        </p:pic>
      </p:grpSp>
      <p:sp>
        <p:nvSpPr>
          <p:cNvPr id="19" name="標題 1"/>
          <p:cNvSpPr txBox="1">
            <a:spLocks/>
          </p:cNvSpPr>
          <p:nvPr/>
        </p:nvSpPr>
        <p:spPr bwMode="auto">
          <a:xfrm>
            <a:off x="451988" y="1528239"/>
            <a:ext cx="8136904" cy="21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th-TH" altLang="zh-TW" sz="42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บุคลากรด้านการบริการ</a:t>
            </a:r>
            <a:r>
              <a:rPr kumimoji="0" lang="th-TH" altLang="zh-TW" sz="42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</a:t>
            </a:r>
            <a:endParaRPr kumimoji="0" lang="en-US" altLang="zh-TW" sz="4200" b="1" dirty="0" smtClean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th-TH" altLang="zh-TW" sz="42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ดูแล</a:t>
            </a:r>
            <a:r>
              <a:rPr kumimoji="0" lang="th-TH" altLang="zh-TW" sz="42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ระยะยาว</a:t>
            </a: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th-TH" altLang="zh-TW" sz="42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ความรู้และมาตรการ</a:t>
            </a:r>
            <a:r>
              <a:rPr kumimoji="0" lang="th-TH" altLang="zh-TW" sz="4200" b="1" dirty="0" smtClean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</a:t>
            </a:r>
            <a:endParaRPr kumimoji="0" lang="en-US" altLang="zh-TW" sz="4200" b="1" dirty="0" smtClean="0">
              <a:solidFill>
                <a:srgbClr val="70AD47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kumimoji="0" lang="th-TH" altLang="zh-TW" sz="4200" b="1" dirty="0" smtClean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ควบคุม</a:t>
            </a:r>
            <a:r>
              <a:rPr kumimoji="0" lang="th-TH" altLang="zh-TW" sz="42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ป้องกันเชื้อไวรัสเอชไอวี(</a:t>
            </a:r>
            <a:r>
              <a:rPr kumimoji="0" lang="en-US" altLang="zh-TW" sz="42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47280D8-7878-4266-833E-2BD64019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C4211-DC08-42C6-B13C-B804F08D47A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4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-252536" y="79440"/>
            <a:ext cx="705205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th-TH" altLang="zh-TW" sz="2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ติดเชื้อไวรัสเอชไอวี(</a:t>
            </a:r>
            <a:r>
              <a:rPr kumimoji="1" lang="en-US" altLang="zh-TW" sz="2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kumimoji="1" lang="th-TH" altLang="zh-TW" sz="2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ก็ต้องเป็นโรคเอดส์ (</a:t>
            </a:r>
            <a:r>
              <a:rPr kumimoji="1" lang="en-US" altLang="zh-TW" sz="2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AIDS)</a:t>
            </a:r>
            <a:br>
              <a:rPr kumimoji="1" lang="en-US" altLang="zh-TW" sz="2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th-TH" altLang="zh-TW" sz="2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ใช่ไหม</a:t>
            </a:r>
            <a:endParaRPr kumimoji="1" lang="zh-TW" altLang="en-US" sz="2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38239" r="75090" b="40025"/>
          <a:stretch/>
        </p:blipFill>
        <p:spPr>
          <a:xfrm>
            <a:off x="3835977" y="2873341"/>
            <a:ext cx="1065403" cy="937788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3145951" y="1992930"/>
            <a:ext cx="2488553" cy="1144668"/>
          </a:xfrm>
          <a:prstGeom prst="rightArrow">
            <a:avLst/>
          </a:prstGeom>
          <a:solidFill>
            <a:srgbClr val="58889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th-TH" altLang="zh-TW" dirty="0">
                <a:solidFill>
                  <a:schemeClr val="bg1"/>
                </a:solidFill>
              </a:rPr>
              <a:t>ทำลายระบบภูมิคุ้มกันร่างกายมนุษย์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283969" y="4488222"/>
            <a:ext cx="4750982" cy="2349579"/>
          </a:xfrm>
          <a:prstGeom prst="round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h-TH" altLang="zh-TW" sz="2000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เมื่อมนุษย์ติดเชื้อไวรัสเอชไอวี หากไม่ได้รับการให้ยาเพื่อควบคุมอย่างมีประสิทธิภาพ อาจทำให้ภูมิคุ้มกันของร่างกายลดลง และเกิดโรคติดเชื้อฉวยโอกาสหรือเป็นเนื้องอกได้ง่าย อาการเช่นนี้เรียกว่า “ภาวะภูมิคุ้มกันบกพร่องที่ไม่ได้เป็นโดยกำเนิด” หรือที่เรียกทั่วไปว่า “โรคเอดส์”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E0C6B5F-0C2F-443C-A50E-37D9C159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5647" y="6581394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76" y="60068"/>
            <a:ext cx="2598675" cy="150420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497238" y="363591"/>
            <a:ext cx="747120" cy="276999"/>
          </a:xfrm>
          <a:prstGeom prst="rect">
            <a:avLst/>
          </a:prstGeom>
          <a:solidFill>
            <a:srgbClr val="7A6A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bg1"/>
                </a:solidFill>
              </a:rPr>
              <a:t>ติดเชื้อ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8240307" y="988383"/>
            <a:ext cx="722785" cy="276999"/>
          </a:xfrm>
          <a:prstGeom prst="rect">
            <a:avLst/>
          </a:prstGeom>
          <a:solidFill>
            <a:srgbClr val="3833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bg1"/>
                </a:solidFill>
              </a:rPr>
              <a:t>เสียชีวิต</a:t>
            </a:r>
          </a:p>
        </p:txBody>
      </p:sp>
      <p:sp>
        <p:nvSpPr>
          <p:cNvPr id="3" name="矩形 2"/>
          <p:cNvSpPr/>
          <p:nvPr/>
        </p:nvSpPr>
        <p:spPr>
          <a:xfrm>
            <a:off x="7189906" y="908720"/>
            <a:ext cx="502053" cy="371086"/>
          </a:xfrm>
          <a:prstGeom prst="rect">
            <a:avLst/>
          </a:prstGeom>
          <a:solidFill>
            <a:srgbClr val="F5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052054" y="835165"/>
            <a:ext cx="837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b="1" dirty="0">
                <a:solidFill>
                  <a:schemeClr val="bg1"/>
                </a:solidFill>
              </a:rPr>
              <a:t>ระยะพาหะแพร่เชื้อโรคเอดส์</a:t>
            </a:r>
          </a:p>
        </p:txBody>
      </p:sp>
      <p:sp>
        <p:nvSpPr>
          <p:cNvPr id="13" name="矩形 12"/>
          <p:cNvSpPr/>
          <p:nvPr/>
        </p:nvSpPr>
        <p:spPr>
          <a:xfrm>
            <a:off x="7737273" y="324464"/>
            <a:ext cx="576006" cy="360040"/>
          </a:xfrm>
          <a:prstGeom prst="rect">
            <a:avLst/>
          </a:prstGeom>
          <a:solidFill>
            <a:srgbClr val="C40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580341" y="270823"/>
            <a:ext cx="88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bg1"/>
                </a:solidFill>
              </a:rPr>
              <a:t>ระยะโรคเอดส์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4" t="7272" r="34818" b="6079"/>
          <a:stretch/>
        </p:blipFill>
        <p:spPr>
          <a:xfrm>
            <a:off x="342349" y="1308606"/>
            <a:ext cx="2603380" cy="3436022"/>
          </a:xfrm>
          <a:prstGeom prst="rect">
            <a:avLst/>
          </a:prstGeom>
        </p:spPr>
      </p:pic>
      <p:sp>
        <p:nvSpPr>
          <p:cNvPr id="32" name="圓角矩形 31"/>
          <p:cNvSpPr/>
          <p:nvPr/>
        </p:nvSpPr>
        <p:spPr>
          <a:xfrm>
            <a:off x="1303338" y="3612602"/>
            <a:ext cx="1944216" cy="648072"/>
          </a:xfrm>
          <a:prstGeom prst="roundRect">
            <a:avLst/>
          </a:prstGeom>
          <a:solidFill>
            <a:srgbClr val="0C9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ติดเชื้อไวรัสเอชไอวี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848533" y="1221649"/>
            <a:ext cx="432000" cy="35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lIns="36000" tIns="36000" rIns="36000" bIns="36000" rtlCol="0">
            <a:noAutofit/>
          </a:bodyPr>
          <a:lstStyle/>
          <a:p>
            <a:pPr>
              <a:lnSpc>
                <a:spcPts val="1300"/>
              </a:lnSpc>
            </a:pPr>
            <a:r>
              <a:rPr lang="th-TH" sz="1400" b="1" dirty="0">
                <a:solidFill>
                  <a:srgbClr val="006699"/>
                </a:solidFill>
              </a:rPr>
              <a:t>ติดเชื้อไม่มีอาการของโรค▼เรียกว่าติดเชื้อ </a:t>
            </a:r>
            <a:r>
              <a:rPr lang="en-US" sz="1400" b="1" dirty="0">
                <a:solidFill>
                  <a:srgbClr val="006699"/>
                </a:solidFill>
              </a:rPr>
              <a:t>HIV</a:t>
            </a:r>
            <a:endParaRPr lang="th-TH" sz="1400" b="1" dirty="0">
              <a:solidFill>
                <a:srgbClr val="006699"/>
              </a:solidFill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446297" y="1536708"/>
            <a:ext cx="399600" cy="835710"/>
          </a:xfrm>
          <a:prstGeom prst="roundRect">
            <a:avLst/>
          </a:prstGeom>
          <a:gradFill flip="none" rotWithShape="1">
            <a:gsLst>
              <a:gs pos="0">
                <a:srgbClr val="0994C1"/>
              </a:gs>
              <a:gs pos="100000">
                <a:srgbClr val="23B8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h-TH" altLang="zh-TW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ระยะแรก</a:t>
            </a: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1" t="7279" r="2559" b="5179"/>
          <a:stretch/>
        </p:blipFill>
        <p:spPr>
          <a:xfrm>
            <a:off x="5604999" y="1341576"/>
            <a:ext cx="2575504" cy="3403052"/>
          </a:xfrm>
          <a:prstGeom prst="rect">
            <a:avLst/>
          </a:prstGeom>
        </p:spPr>
      </p:pic>
      <p:sp>
        <p:nvSpPr>
          <p:cNvPr id="36" name="圓角矩形 35"/>
          <p:cNvSpPr/>
          <p:nvPr/>
        </p:nvSpPr>
        <p:spPr>
          <a:xfrm>
            <a:off x="5433291" y="3612602"/>
            <a:ext cx="1944216" cy="648072"/>
          </a:xfrm>
          <a:prstGeom prst="roundRect">
            <a:avLst/>
          </a:prstGeom>
          <a:solidFill>
            <a:srgbClr val="BE2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โรคเอดส์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7206320" y="1554692"/>
            <a:ext cx="399600" cy="835710"/>
          </a:xfrm>
          <a:prstGeom prst="roundRect">
            <a:avLst/>
          </a:prstGeom>
          <a:gradFill flip="none" rotWithShape="1">
            <a:gsLst>
              <a:gs pos="0">
                <a:srgbClr val="B52025"/>
              </a:gs>
              <a:gs pos="100000">
                <a:srgbClr val="E6252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h-TH" altLang="zh-TW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ระยะหลัง</a:t>
            </a:r>
          </a:p>
        </p:txBody>
      </p:sp>
      <p:sp>
        <p:nvSpPr>
          <p:cNvPr id="39" name="矩形 38"/>
          <p:cNvSpPr/>
          <p:nvPr/>
        </p:nvSpPr>
        <p:spPr>
          <a:xfrm>
            <a:off x="7651180" y="1649162"/>
            <a:ext cx="574583" cy="177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417874" y="3020597"/>
            <a:ext cx="574583" cy="32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7335920" y="1396028"/>
            <a:ext cx="540000" cy="2094156"/>
          </a:xfrm>
          <a:prstGeom prst="rect">
            <a:avLst/>
          </a:prstGeom>
          <a:noFill/>
          <a:ln>
            <a:noFill/>
          </a:ln>
        </p:spPr>
        <p:txBody>
          <a:bodyPr vert="eaVert" wrap="square" lIns="36000" tIns="36000" rIns="36000" bIns="36000" rtlCol="0">
            <a:noAutofit/>
          </a:bodyPr>
          <a:lstStyle/>
          <a:p>
            <a:pPr>
              <a:lnSpc>
                <a:spcPts val="1300"/>
              </a:lnSpc>
            </a:pPr>
            <a:r>
              <a:rPr lang="th-TH" sz="1400" b="1" dirty="0">
                <a:solidFill>
                  <a:srgbClr val="C00000"/>
                </a:solidFill>
              </a:rPr>
              <a:t>เมื่อป่วย▼เรียกว่า </a:t>
            </a:r>
            <a:r>
              <a:rPr lang="en-US" sz="1400" b="1" dirty="0">
                <a:solidFill>
                  <a:srgbClr val="C00000"/>
                </a:solidFill>
              </a:rPr>
              <a:t>AIDS</a:t>
            </a:r>
            <a:endParaRPr lang="th-TH" sz="1400" b="1" dirty="0">
              <a:solidFill>
                <a:srgbClr val="C0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46297" y="4744628"/>
            <a:ext cx="3605131" cy="1804749"/>
          </a:xfrm>
          <a:prstGeom prst="round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TW" sz="2000" b="1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th-TH" altLang="zh-TW" sz="2000" b="1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ฮิวแมนอิมมิวโนเดฟีเชียนซีไวรัส</a:t>
            </a:r>
            <a:r>
              <a:rPr lang="en-US" altLang="zh-TW" sz="2000" b="1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th-TH" altLang="zh-TW" sz="2000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เรียกทั่วไปว่า</a:t>
            </a:r>
            <a:r>
              <a:rPr lang="en-US" altLang="zh-TW" sz="2000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lang="th-TH" altLang="zh-TW" sz="2000" b="1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ไวรัสเอชไอวี</a:t>
            </a:r>
            <a:r>
              <a:rPr lang="en-US" altLang="zh-TW" sz="2000" b="1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th-TH" altLang="zh-TW" sz="2000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เป็นเชื้อไวรัสชนิดหนึ่งที่สามารถทำลายระบบภูมิคุ้มกันของร่างกายมนุษย์</a:t>
            </a:r>
          </a:p>
        </p:txBody>
      </p:sp>
    </p:spTree>
    <p:extLst>
      <p:ext uri="{BB962C8B-B14F-4D97-AF65-F5344CB8AC3E}">
        <p14:creationId xmlns:p14="http://schemas.microsoft.com/office/powerpoint/2010/main" val="8557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97" y="1569086"/>
            <a:ext cx="1879034" cy="1777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04" y="1635528"/>
            <a:ext cx="1054031" cy="17068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67" y="1739810"/>
            <a:ext cx="1964179" cy="15286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65677" y="1583779"/>
            <a:ext cx="2376000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40653" y="1584155"/>
            <a:ext cx="2376080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19806" y="1568995"/>
            <a:ext cx="2361368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2424" y="3748466"/>
            <a:ext cx="2432880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85819" y="3733304"/>
            <a:ext cx="2436939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07401" y="3748466"/>
            <a:ext cx="2448000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114461" y="151234"/>
            <a:ext cx="891508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การติดต่อเชื้อไวรัสเอชไอวี(</a:t>
            </a:r>
            <a:r>
              <a:rPr kumimoji="1"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kumimoji="1"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มีช่องทางใดบ้าง</a:t>
            </a:r>
            <a:endParaRPr kumimoji="1"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Google Shape;190;p7"/>
          <p:cNvGrpSpPr/>
          <p:nvPr/>
        </p:nvGrpSpPr>
        <p:grpSpPr>
          <a:xfrm>
            <a:off x="365128" y="5614928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26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  <p:sp>
          <p:nvSpPr>
            <p:cNvPr id="27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  <p:sp>
          <p:nvSpPr>
            <p:cNvPr id="28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B175A4A-84EF-44DD-921E-D46A4D1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203989" y="3401386"/>
            <a:ext cx="1958187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เพศสัมพันธ์ที่ไม่ปลอดภัย</a:t>
            </a:r>
          </a:p>
        </p:txBody>
      </p:sp>
      <p:sp>
        <p:nvSpPr>
          <p:cNvPr id="36" name="矩形 35"/>
          <p:cNvSpPr/>
          <p:nvPr/>
        </p:nvSpPr>
        <p:spPr>
          <a:xfrm>
            <a:off x="1089304" y="3748466"/>
            <a:ext cx="237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เพศสัมพันธ์ทางช่องปาก  เพศสัมพันธ์ทางทวารหนัก เพศสัมพันธ์ทางช่องคลอด หรือวิธีอื่นที่มีการแลกเปลี่ยนซึ่งของเหลวจากร่างกาย</a:t>
            </a:r>
          </a:p>
        </p:txBody>
      </p:sp>
      <p:sp>
        <p:nvSpPr>
          <p:cNvPr id="3" name="矩形 2"/>
          <p:cNvSpPr/>
          <p:nvPr/>
        </p:nvSpPr>
        <p:spPr>
          <a:xfrm>
            <a:off x="4009964" y="3398163"/>
            <a:ext cx="1838965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h-TH" altLang="zh-TW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การติดต่อผ่านแม่สู่ลูก</a:t>
            </a:r>
          </a:p>
        </p:txBody>
      </p:sp>
      <p:sp>
        <p:nvSpPr>
          <p:cNvPr id="37" name="矩形 36"/>
          <p:cNvSpPr/>
          <p:nvPr/>
        </p:nvSpPr>
        <p:spPr>
          <a:xfrm>
            <a:off x="3843749" y="3826766"/>
            <a:ext cx="2171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ระหว่างการตั้งครรภ์ คลอดลูกหรือป้อนนมแม่ เชื้อไวรัสเอชไอวี(</a:t>
            </a:r>
            <a:r>
              <a:rPr 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HIV) </a:t>
            </a:r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จากร่างกายแม่ติดต่อสู่ลูกโดยตรง</a:t>
            </a:r>
          </a:p>
        </p:txBody>
      </p:sp>
      <p:sp>
        <p:nvSpPr>
          <p:cNvPr id="38" name="矩形 37"/>
          <p:cNvSpPr/>
          <p:nvPr/>
        </p:nvSpPr>
        <p:spPr>
          <a:xfrm>
            <a:off x="6492230" y="3730627"/>
            <a:ext cx="2185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เติมหรือสัมผัสเลือดที่ติดเชื้อไวรัสเอชไอวี(</a:t>
            </a:r>
            <a:r>
              <a:rPr 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HIV) </a:t>
            </a:r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ใช้อุปกรณ์เข็มฉีดยาร่วมกัน (เข็มฉีดยา, กระบอกเข็มฉีดยา, สารเจือจาง)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6492230" y="3393969"/>
            <a:ext cx="207292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TW"/>
            </a:defPPr>
            <a:lvl1pPr algn="ctr">
              <a:defRPr sz="1600">
                <a:solidFill>
                  <a:srgbClr val="002060"/>
                </a:solidFill>
                <a:latin typeface="Tahoma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th-TH" dirty="0">
                <a:latin typeface="微軟正黑體" panose="020B0604030504040204" pitchFamily="34" charset="-120"/>
              </a:rPr>
              <a:t>การแลกเปลี่ยนทางเลือด</a:t>
            </a:r>
          </a:p>
        </p:txBody>
      </p:sp>
      <p:sp>
        <p:nvSpPr>
          <p:cNvPr id="17" name="矩形 16"/>
          <p:cNvSpPr/>
          <p:nvPr/>
        </p:nvSpPr>
        <p:spPr>
          <a:xfrm>
            <a:off x="1248096" y="5708049"/>
            <a:ext cx="6996311" cy="923330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r>
              <a:rPr lang="th-TH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เชื้อไวรัสเอชไอวี</a:t>
            </a:r>
            <a:r>
              <a:rPr lang="th-TH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อาศัย</a:t>
            </a:r>
            <a:r>
              <a:rPr lang="th-TH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th-TH" altLang="zh-TW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ของเหลวจากร่างกายที่มีเชื้อไวรัสเอชไอวี</a:t>
            </a:r>
            <a:r>
              <a:rPr lang="th-TH" altLang="zh-TW" sz="1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altLang="zh-TW" sz="1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th-TH" altLang="zh-TW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(เลือด,อสุจิ,สารคัดหลั่งในช่องคลอดหรือน้ำนมแม่)</a:t>
            </a:r>
            <a:r>
              <a:rPr lang="th-TH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สัมผัสกับ</a:t>
            </a:r>
            <a:r>
              <a:rPr lang="th-TH" altLang="zh-TW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เยื่อเมือกหรือผิวหนังที่ถูกทำลาย</a:t>
            </a:r>
            <a:r>
              <a:rPr lang="th-TH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ของผู้ที่ถูกแพร่เชื้อจนทำให้ติดต่อ</a:t>
            </a:r>
          </a:p>
        </p:txBody>
      </p:sp>
    </p:spTree>
    <p:extLst>
      <p:ext uri="{BB962C8B-B14F-4D97-AF65-F5344CB8AC3E}">
        <p14:creationId xmlns:p14="http://schemas.microsoft.com/office/powerpoint/2010/main" val="26923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F870589-A1DF-48EC-B9FA-B214EA39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441035" y="63549"/>
            <a:ext cx="626193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เหล่านี้</a:t>
            </a:r>
            <a:r>
              <a:rPr lang="th-TH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ล้วนไม่</a:t>
            </a:r>
            <a:r>
              <a:rPr lang="th-TH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สามารถติดต่อเชื้อไวรัสเอชไอวี(</a:t>
            </a:r>
            <a:r>
              <a:rPr 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ได้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79512" y="1620862"/>
            <a:ext cx="8795745" cy="3940746"/>
            <a:chOff x="-684584" y="1284604"/>
            <a:chExt cx="10647004" cy="4315461"/>
          </a:xfrm>
        </p:grpSpPr>
        <p:grpSp>
          <p:nvGrpSpPr>
            <p:cNvPr id="14" name="群組 13"/>
            <p:cNvGrpSpPr/>
            <p:nvPr/>
          </p:nvGrpSpPr>
          <p:grpSpPr>
            <a:xfrm>
              <a:off x="-684584" y="1357281"/>
              <a:ext cx="5346791" cy="4242784"/>
              <a:chOff x="35699" y="2728713"/>
              <a:chExt cx="4770727" cy="4054651"/>
            </a:xfrm>
          </p:grpSpPr>
          <p:grpSp>
            <p:nvGrpSpPr>
              <p:cNvPr id="34" name="群組 33"/>
              <p:cNvGrpSpPr/>
              <p:nvPr/>
            </p:nvGrpSpPr>
            <p:grpSpPr>
              <a:xfrm>
                <a:off x="35699" y="2728713"/>
                <a:ext cx="4770727" cy="4054651"/>
                <a:chOff x="111437" y="2518953"/>
                <a:chExt cx="4321193" cy="3760624"/>
              </a:xfrm>
            </p:grpSpPr>
            <p:pic>
              <p:nvPicPr>
                <p:cNvPr id="42" name="圖片 41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437" y="2518953"/>
                  <a:ext cx="4321193" cy="3466882"/>
                </a:xfrm>
                <a:prstGeom prst="rect">
                  <a:avLst/>
                </a:prstGeom>
              </p:spPr>
            </p:pic>
            <p:sp>
              <p:nvSpPr>
                <p:cNvPr id="43" name="矩形 42"/>
                <p:cNvSpPr/>
                <p:nvPr/>
              </p:nvSpPr>
              <p:spPr>
                <a:xfrm>
                  <a:off x="2925290" y="5877272"/>
                  <a:ext cx="1507340" cy="4023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179512" y="3175177"/>
                <a:ext cx="2058118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76207" y="2951825"/>
                <a:ext cx="2049939" cy="1555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710431" y="3213553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2648183" y="3175176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566654" y="3068960"/>
                <a:ext cx="1957705" cy="14380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47097" y="4691992"/>
                <a:ext cx="2079049" cy="1601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545498" y="4691993"/>
                <a:ext cx="2060160" cy="1554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4615629" y="1290263"/>
              <a:ext cx="5346791" cy="4242784"/>
              <a:chOff x="35700" y="2728713"/>
              <a:chExt cx="4770727" cy="405465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5700" y="2728713"/>
                <a:ext cx="4770727" cy="4054651"/>
                <a:chOff x="111438" y="2518953"/>
                <a:chExt cx="4321193" cy="3760624"/>
              </a:xfrm>
            </p:grpSpPr>
            <p:pic>
              <p:nvPicPr>
                <p:cNvPr id="32" name="圖片 31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438" y="2518953"/>
                  <a:ext cx="4321193" cy="3466882"/>
                </a:xfrm>
                <a:prstGeom prst="rect">
                  <a:avLst/>
                </a:prstGeom>
              </p:spPr>
            </p:pic>
            <p:sp>
              <p:nvSpPr>
                <p:cNvPr id="33" name="矩形 32"/>
                <p:cNvSpPr/>
                <p:nvPr/>
              </p:nvSpPr>
              <p:spPr>
                <a:xfrm>
                  <a:off x="2925290" y="5877272"/>
                  <a:ext cx="1507340" cy="4023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179512" y="3175177"/>
                <a:ext cx="2058118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76207" y="2951825"/>
                <a:ext cx="2049939" cy="1555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710431" y="3213553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648183" y="3175176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566654" y="3068960"/>
                <a:ext cx="1957705" cy="14380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17001" y="4691992"/>
                <a:ext cx="2079049" cy="1601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545498" y="4691993"/>
                <a:ext cx="2060160" cy="1554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751" y="1290263"/>
              <a:ext cx="1642567" cy="1642567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74080" y="1537660"/>
              <a:ext cx="1369426" cy="1162997"/>
            </a:xfrm>
            <a:prstGeom prst="rect">
              <a:avLst/>
            </a:prstGeom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988" y="1523727"/>
              <a:ext cx="1015735" cy="135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852" y="1284604"/>
              <a:ext cx="1606699" cy="1606699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9" y="3451560"/>
              <a:ext cx="1315502" cy="1315502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937" y="3445767"/>
              <a:ext cx="1306188" cy="130618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445" y="3384542"/>
              <a:ext cx="1355477" cy="1355477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367" y="3395096"/>
              <a:ext cx="1313158" cy="1313158"/>
            </a:xfrm>
            <a:prstGeom prst="rect">
              <a:avLst/>
            </a:prstGeom>
          </p:spPr>
        </p:pic>
      </p:grpSp>
      <p:grpSp>
        <p:nvGrpSpPr>
          <p:cNvPr id="44" name="Google Shape;190;p7"/>
          <p:cNvGrpSpPr/>
          <p:nvPr/>
        </p:nvGrpSpPr>
        <p:grpSpPr>
          <a:xfrm>
            <a:off x="402193" y="5357358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45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  <p:sp>
          <p:nvSpPr>
            <p:cNvPr id="46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  <p:sp>
          <p:nvSpPr>
            <p:cNvPr id="47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390160" y="5489324"/>
            <a:ext cx="7179014" cy="830997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r>
              <a:rPr lang="th-TH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การสัมผัสกับผู้ติดเชื้อในชีวิตประจำวัน ล้วนไม่ทำให้ติดเชื้อไวรัสเอชไอวี(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endParaRPr lang="th-TH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5874" y="2831003"/>
            <a:ext cx="220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th-TH" altLang="zh-TW" b="1" dirty="0">
                <a:solidFill>
                  <a:srgbClr val="266C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ใช้อุปกรณ์ทานอาหารร่วมกัน</a:t>
            </a:r>
          </a:p>
        </p:txBody>
      </p:sp>
      <p:sp>
        <p:nvSpPr>
          <p:cNvPr id="50" name="矩形 49"/>
          <p:cNvSpPr/>
          <p:nvPr/>
        </p:nvSpPr>
        <p:spPr>
          <a:xfrm>
            <a:off x="2534848" y="2975156"/>
            <a:ext cx="2006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th-TH" altLang="zh-TW" b="1" dirty="0">
                <a:solidFill>
                  <a:srgbClr val="266C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ใช้โถส้วมร่วมกัน</a:t>
            </a:r>
          </a:p>
        </p:txBody>
      </p:sp>
      <p:sp>
        <p:nvSpPr>
          <p:cNvPr id="51" name="矩形 50"/>
          <p:cNvSpPr/>
          <p:nvPr/>
        </p:nvSpPr>
        <p:spPr>
          <a:xfrm>
            <a:off x="4663639" y="2992377"/>
            <a:ext cx="2005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ctr"/>
            <a:r>
              <a:rPr lang="th-TH" altLang="zh-TW" b="1" dirty="0">
                <a:solidFill>
                  <a:srgbClr val="266C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ยุงกัด</a:t>
            </a:r>
          </a:p>
        </p:txBody>
      </p:sp>
      <p:sp>
        <p:nvSpPr>
          <p:cNvPr id="52" name="矩形 51"/>
          <p:cNvSpPr/>
          <p:nvPr/>
        </p:nvSpPr>
        <p:spPr>
          <a:xfrm>
            <a:off x="7023099" y="2903385"/>
            <a:ext cx="1923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th-TH" altLang="zh-TW" b="1" dirty="0">
                <a:solidFill>
                  <a:srgbClr val="266C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ว่ายน้ำด้วยกัน</a:t>
            </a:r>
          </a:p>
        </p:txBody>
      </p:sp>
      <p:sp>
        <p:nvSpPr>
          <p:cNvPr id="53" name="矩形 52"/>
          <p:cNvSpPr/>
          <p:nvPr/>
        </p:nvSpPr>
        <p:spPr>
          <a:xfrm>
            <a:off x="814268" y="4775324"/>
            <a:ext cx="1062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th-TH" altLang="zh-TW" b="1" dirty="0">
                <a:solidFill>
                  <a:srgbClr val="266C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ไอ, จาม</a:t>
            </a:r>
          </a:p>
        </p:txBody>
      </p:sp>
      <p:sp>
        <p:nvSpPr>
          <p:cNvPr id="54" name="矩形 53"/>
          <p:cNvSpPr/>
          <p:nvPr/>
        </p:nvSpPr>
        <p:spPr>
          <a:xfrm>
            <a:off x="3038921" y="4803172"/>
            <a:ext cx="89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th-TH" altLang="zh-TW" b="1" dirty="0">
                <a:solidFill>
                  <a:srgbClr val="266C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จับมือ</a:t>
            </a:r>
          </a:p>
        </p:txBody>
      </p:sp>
      <p:sp>
        <p:nvSpPr>
          <p:cNvPr id="55" name="矩形 54"/>
          <p:cNvSpPr/>
          <p:nvPr/>
        </p:nvSpPr>
        <p:spPr>
          <a:xfrm>
            <a:off x="5177335" y="4751885"/>
            <a:ext cx="109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th-TH" b="1" dirty="0">
                <a:solidFill>
                  <a:srgbClr val="266C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โอบกอด</a:t>
            </a:r>
          </a:p>
        </p:txBody>
      </p:sp>
      <p:sp>
        <p:nvSpPr>
          <p:cNvPr id="56" name="矩形 55"/>
          <p:cNvSpPr/>
          <p:nvPr/>
        </p:nvSpPr>
        <p:spPr>
          <a:xfrm>
            <a:off x="7306353" y="4713881"/>
            <a:ext cx="1103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/>
            <a:r>
              <a:rPr lang="th-TH" b="1" dirty="0">
                <a:solidFill>
                  <a:srgbClr val="266C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จูบเบาๆ</a:t>
            </a:r>
          </a:p>
        </p:txBody>
      </p:sp>
    </p:spTree>
    <p:extLst>
      <p:ext uri="{BB962C8B-B14F-4D97-AF65-F5344CB8AC3E}">
        <p14:creationId xmlns:p14="http://schemas.microsoft.com/office/powerpoint/2010/main" val="177063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426643" y="3001871"/>
            <a:ext cx="7342338" cy="132802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th-TH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สวมถุงยางอนามัยอย่างถูกต้องตลอดเวลาเมื่อมีเพศสัมพันธ์ พร้อมทั้งใช้เจลหล่อลื่นชนิดน้ำ สามารถหลีกเลี่ยงการติดเชื้อไวรัสเอชไอวี</a:t>
            </a:r>
            <a:r>
              <a:rPr lang="en-US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(HIV) </a:t>
            </a:r>
            <a:r>
              <a:rPr lang="th-TH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และโรคติดต่อทางเพศสัมพันธ์อื่น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423977" y="4333517"/>
            <a:ext cx="7699306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th-TH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หลีกเลี่ยงการสักหรือเจาะหู และไม่ใช้เครื่องมือที่อาจปนเปื้อนเลือดร่วมกับผู้อื่น เช่นแบตตาเลี่ยน มีดโกนหนวด แปรงสีฟันเป็นต้น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471539" y="5529051"/>
            <a:ext cx="7676955" cy="51077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th-TH" altLang="zh-TW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อย่าใช้เข็มฉีดยา กระบอกฉีดยา หรือสารเจือจางร่วมกับผู้อื่น</a:t>
            </a:r>
          </a:p>
        </p:txBody>
      </p:sp>
      <p:grpSp>
        <p:nvGrpSpPr>
          <p:cNvPr id="10" name="Google Shape;190;p7"/>
          <p:cNvGrpSpPr/>
          <p:nvPr/>
        </p:nvGrpSpPr>
        <p:grpSpPr>
          <a:xfrm>
            <a:off x="423097" y="1787917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11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  <p:sp>
          <p:nvSpPr>
            <p:cNvPr id="12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  <p:sp>
          <p:nvSpPr>
            <p:cNvPr id="13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sp>
        <p:nvSpPr>
          <p:cNvPr id="1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177500" y="3222021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173066" y="4517350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186444" y="5659217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B983419-9FD3-4E93-A11C-32F4EFF6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008912" y="344937"/>
            <a:ext cx="3126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วิธีการป้องกัน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23570" y="1539208"/>
            <a:ext cx="7548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เชื้อไวรัสเอชไอวี(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ติดต่อผ่านทางเพศสัมพันธ์และเลือดหรือของเหลวจากร่างกาย ดังนั้นการดูแลแบบทั่วไป ไม่มีความเสี่ยงในการติดโรค</a:t>
            </a:r>
          </a:p>
        </p:txBody>
      </p:sp>
    </p:spTree>
    <p:extLst>
      <p:ext uri="{BB962C8B-B14F-4D97-AF65-F5344CB8AC3E}">
        <p14:creationId xmlns:p14="http://schemas.microsoft.com/office/powerpoint/2010/main" val="206489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602" y="4461723"/>
            <a:ext cx="1204226" cy="12042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45090" y="4293096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45089" y="1772816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A9C6C59-1381-4CDB-8073-E22415F8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43964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th-TH" b="1" dirty="0" smtClean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วิธีการรักษา</a:t>
            </a:r>
            <a:endParaRPr kumimoji="1" lang="th-TH" b="1" dirty="0">
              <a:solidFill>
                <a:schemeClr val="bg1"/>
              </a:solidFill>
              <a:latin typeface="Tahoma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85557" y="1643984"/>
            <a:ext cx="8301271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i="0" u="none" strike="noStrike" cap="none" baseline="0" dirty="0">
                <a:solidFill>
                  <a:srgbClr val="093F5C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ใช้</a:t>
            </a:r>
            <a:r>
              <a:rPr lang="th-TH" sz="2400" b="1" i="0" u="sng" strike="noStrike" cap="none" baseline="0" dirty="0">
                <a:solidFill>
                  <a:schemeClr val="accent6">
                    <a:lumMod val="7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วิธีการรักษาด้วยยาต้านไวรัส </a:t>
            </a:r>
            <a:r>
              <a:rPr lang="th-TH" sz="2400" b="1" i="0" u="none" strike="noStrike" cap="none" baseline="0" dirty="0">
                <a:solidFill>
                  <a:srgbClr val="093F5C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(HAART . highly active antiretroviral therapy) สามารถได้รับการควบคุมที่ดีได้มีผู้ป่วยจำนวนไม่น้อย หลังการรักษาด้วยยาต้านไวรัส โดยทานยาอย่างเคร่งครัดระยะหนึ่ง</a:t>
            </a:r>
            <a:r>
              <a:rPr lang="th-TH" sz="2400" b="1" i="0" u="sng" strike="noStrike" cap="none" baseline="0" dirty="0">
                <a:solidFill>
                  <a:schemeClr val="accent6">
                    <a:lumMod val="7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สภาพความแข็งแรงของร่างกาย</a:t>
            </a:r>
            <a:r>
              <a:rPr lang="th-TH" sz="2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ไม่แตกต่างจาก</a:t>
            </a:r>
            <a:r>
              <a:rPr lang="th-TH" sz="2400" b="1" i="0" u="sng" strike="noStrike" cap="none" baseline="0" dirty="0">
                <a:solidFill>
                  <a:schemeClr val="accent6">
                    <a:lumMod val="7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คนทั่วไป อีกทั้งไม่สามารถตรวจพบจำนวนเชื้อไวรัส  ลดการแพร่เชื้อสู่ผู้อื่นลงได้เป็นอย่างมาก</a:t>
            </a:r>
          </a:p>
        </p:txBody>
      </p:sp>
      <p:sp>
        <p:nvSpPr>
          <p:cNvPr id="13" name="文字方塊 10"/>
          <p:cNvSpPr txBox="1"/>
          <p:nvPr/>
        </p:nvSpPr>
        <p:spPr>
          <a:xfrm>
            <a:off x="813793" y="4128821"/>
            <a:ext cx="7751322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u="none" strike="noStrike" cap="none" baseline="0" dirty="0">
                <a:solidFill>
                  <a:srgbClr val="093F5C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รับการรักษา  ทานยาต่อเนื่อง  คงไว้ซึ่งการตรวจไม่พบจำนวนเชื้อ</a:t>
            </a:r>
            <a:r>
              <a:rPr lang="th-TH" sz="2400" b="1" u="none" strike="noStrike" cap="none" baseline="0" dirty="0" smtClean="0">
                <a:solidFill>
                  <a:srgbClr val="093F5C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ไวรัส</a:t>
            </a:r>
            <a:endParaRPr lang="en-US" sz="2400" b="1" u="none" strike="noStrike" cap="none" baseline="0" dirty="0" smtClean="0">
              <a:solidFill>
                <a:srgbClr val="093F5C"/>
              </a:solidFill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u="none" strike="noStrike" cap="none" baseline="0" dirty="0" smtClean="0">
                <a:solidFill>
                  <a:srgbClr val="093F5C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th-TH" sz="2400" b="1" u="none" strike="noStrike" cap="none" baseline="0" dirty="0">
                <a:solidFill>
                  <a:srgbClr val="093F5C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รักษาสมรรถนะภูมิคุ้มกันทำงาน</a:t>
            </a:r>
            <a:r>
              <a:rPr lang="th-TH" sz="2400" b="1" u="none" strike="noStrike" cap="none" baseline="0" dirty="0" smtClean="0">
                <a:solidFill>
                  <a:srgbClr val="093F5C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ปกติ</a:t>
            </a:r>
            <a:endParaRPr lang="en-US" sz="2400" b="1" u="none" strike="noStrike" cap="none" baseline="0" dirty="0" smtClean="0">
              <a:solidFill>
                <a:srgbClr val="093F5C"/>
              </a:solidFill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ลดความสามารถในการ</a:t>
            </a:r>
            <a:r>
              <a:rPr lang="th-TH" sz="24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ติดต่อ</a:t>
            </a:r>
            <a:endParaRPr lang="en-US" sz="2400" b="1" dirty="0" smtClean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sz="24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แม้ไม่มีทางรักษาให้หาย แต่สามารถควบคุมได้ มิใช่โรคที่รักษาไม่ได้อีกต่อไป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3956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r="59152" b="73144"/>
          <a:stretch/>
        </p:blipFill>
        <p:spPr>
          <a:xfrm>
            <a:off x="235443" y="1078100"/>
            <a:ext cx="1356785" cy="17470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77343" r="59152"/>
          <a:stretch/>
        </p:blipFill>
        <p:spPr>
          <a:xfrm>
            <a:off x="238036" y="5311379"/>
            <a:ext cx="1356785" cy="11419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27227" r="59152" b="47530"/>
          <a:stretch/>
        </p:blipFill>
        <p:spPr>
          <a:xfrm>
            <a:off x="235443" y="2752192"/>
            <a:ext cx="1356785" cy="139991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52336" r="59681" b="24288"/>
          <a:stretch/>
        </p:blipFill>
        <p:spPr>
          <a:xfrm>
            <a:off x="235444" y="4082318"/>
            <a:ext cx="1335548" cy="11753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71582" y="4401334"/>
            <a:ext cx="673331" cy="55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0" y="4353109"/>
            <a:ext cx="1038513" cy="64095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59221" y="1370843"/>
            <a:ext cx="7405032" cy="132248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59221" y="2870539"/>
            <a:ext cx="7405032" cy="1119134"/>
          </a:xfrm>
          <a:prstGeom prst="rect">
            <a:avLst/>
          </a:prstGeom>
          <a:noFill/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59221" y="4176586"/>
            <a:ext cx="7405032" cy="1008000"/>
          </a:xfrm>
          <a:prstGeom prst="rect">
            <a:avLst/>
          </a:prstGeom>
          <a:noFill/>
          <a:ln w="76200">
            <a:solidFill>
              <a:srgbClr val="F0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59999" y="5398461"/>
            <a:ext cx="7404253" cy="1008000"/>
          </a:xfrm>
          <a:prstGeom prst="rect">
            <a:avLst/>
          </a:prstGeom>
          <a:noFill/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C938ED-B2EE-4B0B-AD6D-724EE2B4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1757"/>
            <a:ext cx="21336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34637" y="173628"/>
            <a:ext cx="8874728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th-TH" sz="3200" dirty="0">
                <a:solidFill>
                  <a:schemeClr val="bg1"/>
                </a:solidFill>
              </a:rPr>
              <a:t>นโยบายรักษาการติดเชื้อไวรัสเอชไอวี</a:t>
            </a:r>
            <a:r>
              <a:rPr lang="th-TH" sz="1800" dirty="0">
                <a:solidFill>
                  <a:schemeClr val="bg1"/>
                </a:solidFill>
              </a:rPr>
              <a:t>(</a:t>
            </a:r>
            <a:r>
              <a:rPr lang="en-US" sz="1800" dirty="0">
                <a:solidFill>
                  <a:schemeClr val="bg1"/>
                </a:solidFill>
              </a:rPr>
              <a:t>HIV)</a:t>
            </a:r>
            <a:r>
              <a:rPr lang="th-TH" sz="1800" dirty="0">
                <a:solidFill>
                  <a:schemeClr val="bg1"/>
                </a:solidFill>
              </a:rPr>
              <a:t> </a:t>
            </a:r>
            <a:r>
              <a:rPr lang="th-TH" sz="3200" dirty="0">
                <a:solidFill>
                  <a:schemeClr val="bg1"/>
                </a:solidFill>
              </a:rPr>
              <a:t>ตรวจวินิจฉัยพบทานยาทันที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459221" y="1359633"/>
            <a:ext cx="7386863" cy="13519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นับแต่ปี 2016 เป็นต้นมา ไต้หวันผลักดันการใช้ยุทธศาสตร์เมื่อตรวจวินิจฉัยพบให้ทำการรักษาทันที นำเข้ายาต้านไวรัสเอชไอวี(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ชนิดใหม่ที่มีผลข้างเคียงต่ำ ( สูตรยา 3 รวม 1, ทานวันละ 1 ครั้ง, ครั้งละ 1 เม็ด ) เพิ่มอัตราการใช้ยาและการเชื่อฟังปฏิบัติตามของผู้ติดเชื้อ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459221" y="2834108"/>
            <a:ext cx="7386863" cy="11413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การติดเชื้อไวรัสเอชไอวี(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ได้กลายเป็นโรคเรื้อรังที่สามารถควบคุมได้แล้ว  แค่เพียงพบแพทย์ตามเวลา ทานยาตามคำสั่งแพทย์ สุขภาพร่างกายของผู้ติดเชื้อก็ไม่แตกต่างจากคนทั่วไปแต่อย่างใด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477389" y="4123163"/>
            <a:ext cx="7386863" cy="11413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ผู้ติดเชื้อที่รับการรักษาด้วยการทานยาต้านไวรัสเอชไอวี(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เมื่อจำนวนเชื้อไวรัสของพวกเขาถูกควบคุมจนอยู่ในระดับที่ไม่สามารถตรวจพบได้ ก็แทบที่จะไม่มีการติดเชื้อไวรัสเอชไอวี(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จากการมีความสัมพันธ์ทางเพศ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477389" y="5323536"/>
            <a:ext cx="7386863" cy="11413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 ของผู้ทานยาในไต้หวัน จำนวนเชื้อไวรัสอยู่ในระดับที่ไม่สามารถตรวจพบได้แล้ว</a:t>
            </a:r>
          </a:p>
          <a:p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ไม่สามารถตรวจพบจำนวนเชื้อไวรัสเอชไอวี(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ในเลือด= ควบคุมได้ดี)</a:t>
            </a:r>
          </a:p>
        </p:txBody>
      </p:sp>
    </p:spTree>
    <p:extLst>
      <p:ext uri="{BB962C8B-B14F-4D97-AF65-F5344CB8AC3E}">
        <p14:creationId xmlns:p14="http://schemas.microsoft.com/office/powerpoint/2010/main" val="25291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411923" y="442809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</a:pPr>
            <a:r>
              <a:rPr kumimoji="0" lang="th-TH" altLang="zh-TW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หัวข้อหลัก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627784" y="2071272"/>
            <a:ext cx="721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sz="2000" b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th-TH" altLang="zh-TW" dirty="0">
                <a:solidFill>
                  <a:schemeClr val="bg2">
                    <a:lumMod val="90000"/>
                  </a:schemeClr>
                </a:solidFill>
              </a:rPr>
              <a:t>แนะนำสถานการณ์การระบาดในประเทศ</a:t>
            </a:r>
          </a:p>
          <a:p>
            <a:r>
              <a:rPr lang="th-TH" altLang="zh-TW" dirty="0">
                <a:solidFill>
                  <a:schemeClr val="bg2">
                    <a:lumMod val="90000"/>
                  </a:schemeClr>
                </a:solidFill>
              </a:rPr>
              <a:t>แนะนำเชื้อไวรัสเอชไอวี(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HIV)</a:t>
            </a:r>
            <a:r>
              <a:rPr lang="th-TH" altLang="zh-TW" dirty="0">
                <a:solidFill>
                  <a:schemeClr val="bg2">
                    <a:lumMod val="90000"/>
                  </a:schemeClr>
                </a:solidFill>
              </a:rPr>
              <a:t>และโรคเอดส์ (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AIDS)</a:t>
            </a:r>
          </a:p>
          <a:p>
            <a:r>
              <a:rPr lang="th-TH" altLang="zh-TW" dirty="0">
                <a:solidFill>
                  <a:schemeClr val="bg2">
                    <a:lumMod val="90000"/>
                  </a:schemeClr>
                </a:solidFill>
              </a:rPr>
              <a:t>การป้องกันและรักษาเชื้อไวรัสเอชไอวี (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HIV) 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2207862" y="1183146"/>
            <a:ext cx="6501217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kumimoji="0" lang="th-TH" altLang="zh-TW" sz="2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ความรู้เกี่ยวกับการควบคุมป้องกันเชื้อไวรัสเอชไอวี(</a:t>
            </a:r>
            <a:r>
              <a:rPr kumimoji="0" lang="en-US" altLang="zh-TW" sz="2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2183872" y="3648653"/>
            <a:ext cx="6617470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marL="0" lv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kumimoji="0" sz="3200" b="1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th-TH" altLang="zh-TW" sz="2800" dirty="0"/>
              <a:t>ความรู้ความเข้าใจเกี่ยวกับการป้องกันและการดูแลผู้ติดเชื้อไวรัสเอชไอวี(</a:t>
            </a:r>
            <a:r>
              <a:rPr lang="en-US" altLang="zh-TW" sz="2800" dirty="0"/>
              <a:t>HIV) 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27784" y="4473540"/>
            <a:ext cx="6660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ความเสี่ยงต่อการสัมผัสเชื้อไวรัสเอชไอวี (</a:t>
            </a:r>
            <a:r>
              <a:rPr kumimoji="0"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มาตรการหลักเกณฑ์การป้องกันดูแลระดับมาตรฐาน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มาตรการการจัดการหลังสัมผัสเชื้อไวรัสเอชไอวี (</a:t>
            </a:r>
            <a:r>
              <a:rPr kumimoji="0"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คำถามและความเชื่อที่ผิดที่มักพบเห็นเป็นประจำ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ล้มล้างการดูหมิ่นเหยียดหยาม ความห่วงใยและการ</a:t>
            </a:r>
            <a:r>
              <a:rPr kumimoji="0" lang="th-TH" altLang="zh-TW" sz="20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ยอมรับ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93F5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" y="-91440"/>
            <a:ext cx="2199242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" y="-91439"/>
            <a:ext cx="2175253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78C3B4-F7C5-4F88-BBDC-F7000CB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C4211-DC08-42C6-B13C-B804F08D47A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3619861" y="4385471"/>
            <a:ext cx="2333957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14617" y="4385471"/>
            <a:ext cx="2305880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2520497" y="3352263"/>
            <a:ext cx="827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</a:p>
        </p:txBody>
      </p:sp>
      <p:sp>
        <p:nvSpPr>
          <p:cNvPr id="35" name="矩形 34"/>
          <p:cNvSpPr/>
          <p:nvPr/>
        </p:nvSpPr>
        <p:spPr>
          <a:xfrm>
            <a:off x="5775747" y="3352062"/>
            <a:ext cx="827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</a:p>
        </p:txBody>
      </p:sp>
      <p:sp>
        <p:nvSpPr>
          <p:cNvPr id="36" name="圓角矩形圖說文字 35"/>
          <p:cNvSpPr/>
          <p:nvPr/>
        </p:nvSpPr>
        <p:spPr>
          <a:xfrm>
            <a:off x="2490245" y="5766162"/>
            <a:ext cx="5541289" cy="1072169"/>
          </a:xfrm>
          <a:prstGeom prst="wedgeRoundRectCallout">
            <a:avLst>
              <a:gd name="adj1" fmla="val -18980"/>
              <a:gd name="adj2" fmla="val -66431"/>
              <a:gd name="adj3" fmla="val 16667"/>
            </a:avLst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8" name="Google Shape;190;p7"/>
          <p:cNvGrpSpPr/>
          <p:nvPr/>
        </p:nvGrpSpPr>
        <p:grpSpPr>
          <a:xfrm>
            <a:off x="139529" y="1496742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39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  <p:sp>
          <p:nvSpPr>
            <p:cNvPr id="40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  <p:sp>
          <p:nvSpPr>
            <p:cNvPr id="41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endParaRPr>
            </a:p>
          </p:txBody>
        </p:sp>
      </p:grpSp>
      <p:pic>
        <p:nvPicPr>
          <p:cNvPr id="42" name="圖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6" y="2883934"/>
            <a:ext cx="1428099" cy="1428099"/>
          </a:xfrm>
          <a:prstGeom prst="rect">
            <a:avLst/>
          </a:prstGeom>
        </p:spPr>
      </p:pic>
      <p:grpSp>
        <p:nvGrpSpPr>
          <p:cNvPr id="51" name="群組 50"/>
          <p:cNvGrpSpPr/>
          <p:nvPr/>
        </p:nvGrpSpPr>
        <p:grpSpPr>
          <a:xfrm>
            <a:off x="4105269" y="3002797"/>
            <a:ext cx="1284143" cy="1196439"/>
            <a:chOff x="3964677" y="3540739"/>
            <a:chExt cx="1229749" cy="1193495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677" y="3588768"/>
              <a:ext cx="1145466" cy="1145466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19" y="3739994"/>
              <a:ext cx="333027" cy="333027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610" y="3540739"/>
              <a:ext cx="413783" cy="413783"/>
            </a:xfrm>
            <a:prstGeom prst="rect">
              <a:avLst/>
            </a:prstGeom>
          </p:spPr>
        </p:pic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99" y="4066085"/>
              <a:ext cx="333027" cy="333027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53" y="4112332"/>
              <a:ext cx="413783" cy="413783"/>
            </a:xfrm>
            <a:prstGeom prst="rect">
              <a:avLst/>
            </a:prstGeom>
          </p:spPr>
        </p:pic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165" y="4306029"/>
              <a:ext cx="333027" cy="333027"/>
            </a:xfrm>
            <a:prstGeom prst="rect">
              <a:avLst/>
            </a:prstGeom>
          </p:spPr>
        </p:pic>
      </p:grpSp>
      <p:pic>
        <p:nvPicPr>
          <p:cNvPr id="50" name="圖片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59" y="2977991"/>
            <a:ext cx="1033862" cy="1033862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245664" y="2774373"/>
            <a:ext cx="2239315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51940" y="2775632"/>
            <a:ext cx="2258409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660051" y="4385471"/>
            <a:ext cx="2376000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691097" y="2774373"/>
            <a:ext cx="2286648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5B64BD-E15B-4936-88B8-3197D149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標題 3"/>
          <p:cNvSpPr>
            <a:spLocks noGrp="1"/>
          </p:cNvSpPr>
          <p:nvPr>
            <p:ph type="title"/>
          </p:nvPr>
        </p:nvSpPr>
        <p:spPr>
          <a:xfrm>
            <a:off x="2741" y="59440"/>
            <a:ext cx="9108504" cy="1143000"/>
          </a:xfrm>
        </p:spPr>
        <p:txBody>
          <a:bodyPr>
            <a:noAutofit/>
          </a:bodyPr>
          <a:lstStyle/>
          <a:p>
            <a:r>
              <a:rPr kumimoji="1" lang="th-TH" sz="3600" b="1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ความเสี่ยงต่อการสัมผัสเชื้อไวรัสเอชไอวี(</a:t>
            </a:r>
            <a:r>
              <a:rPr kumimoji="1" lang="en-US" sz="3600" b="1" dirty="0">
                <a:solidFill>
                  <a:schemeClr val="bg1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HIV) </a:t>
            </a:r>
            <a:endParaRPr kumimoji="1" lang="th-TH" sz="3600" b="1" dirty="0">
              <a:solidFill>
                <a:schemeClr val="bg1"/>
              </a:solidFill>
              <a:latin typeface="Tahoma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971600" y="1360160"/>
            <a:ext cx="821736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เงื่อนไขพื้นฐานที่ทำให้เกิดการติดต่อ</a:t>
            </a:r>
          </a:p>
          <a:p>
            <a:pPr eaLnBrk="1" hangingPunct="1">
              <a:buFontTx/>
              <a:buNone/>
            </a:pPr>
            <a:r>
              <a:rPr lang="th-TH" sz="26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ต้องเป็นไปตามเงื่อนไข 3 ประการต่อไปนี้พร้อมกัน เชื้อไวรัสเอชไอวี</a:t>
            </a:r>
            <a:r>
              <a:rPr lang="th-TH" sz="16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6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sz="26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ถึงจะสามารถติดต่อผ่านผู้ติดเชื้อไปสู่ผู้อื่นได้</a:t>
            </a:r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061752F2-1269-4534-A89F-065AC9B2CF8A}"/>
              </a:ext>
            </a:extLst>
          </p:cNvPr>
          <p:cNvSpPr txBox="1"/>
          <p:nvPr/>
        </p:nvSpPr>
        <p:spPr>
          <a:xfrm>
            <a:off x="300312" y="4274485"/>
            <a:ext cx="211328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ผู้บริการการดูแลมีแผลเปิดตามผิวหนังหรือเยื่อเมือกของร่างกาย</a:t>
            </a:r>
          </a:p>
        </p:txBody>
      </p:sp>
      <p:sp>
        <p:nvSpPr>
          <p:cNvPr id="61" name="TextBox 34">
            <a:extLst>
              <a:ext uri="{FF2B5EF4-FFF2-40B4-BE49-F238E27FC236}">
                <a16:creationId xmlns:a16="http://schemas.microsoft.com/office/drawing/2014/main" id="{5D33DB8D-709F-46F0-9F2B-6846705BA083}"/>
              </a:ext>
            </a:extLst>
          </p:cNvPr>
          <p:cNvSpPr txBox="1"/>
          <p:nvPr/>
        </p:nvSpPr>
        <p:spPr>
          <a:xfrm>
            <a:off x="3913084" y="4439202"/>
            <a:ext cx="173307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ctr" defTabSz="914400" eaLnBrk="1" latinLnBrk="0" hangingPunct="1">
              <a:defRPr sz="24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th-TH" sz="2000" dirty="0">
                <a:solidFill>
                  <a:schemeClr val="bg1"/>
                </a:solidFill>
              </a:rPr>
              <a:t>มีของเหลวจากร่างกายที่มีเชื้อไวรัส</a:t>
            </a:r>
          </a:p>
        </p:txBody>
      </p:sp>
      <p:sp>
        <p:nvSpPr>
          <p:cNvPr id="62" name="TextBox 34">
            <a:extLst>
              <a:ext uri="{FF2B5EF4-FFF2-40B4-BE49-F238E27FC236}">
                <a16:creationId xmlns:a16="http://schemas.microsoft.com/office/drawing/2014/main" id="{5D33DB8D-709F-46F0-9F2B-6846705BA083}"/>
              </a:ext>
            </a:extLst>
          </p:cNvPr>
          <p:cNvSpPr txBox="1"/>
          <p:nvPr/>
        </p:nvSpPr>
        <p:spPr>
          <a:xfrm>
            <a:off x="6803935" y="4610215"/>
            <a:ext cx="20882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 marL="0" algn="ctr" defTabSz="914400" eaLnBrk="1" latinLnBrk="0" hangingPunct="1">
              <a:defRPr sz="24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th-TH" sz="2000" dirty="0">
                <a:solidFill>
                  <a:schemeClr val="bg1"/>
                </a:solidFill>
              </a:rPr>
              <a:t>จำนวนเชื้อไวรัส/เข้มข้น</a:t>
            </a:r>
          </a:p>
        </p:txBody>
      </p:sp>
      <p:sp>
        <p:nvSpPr>
          <p:cNvPr id="63" name="矩形 62"/>
          <p:cNvSpPr/>
          <p:nvPr/>
        </p:nvSpPr>
        <p:spPr>
          <a:xfrm>
            <a:off x="2411760" y="4209800"/>
            <a:ext cx="130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(การสัมผัส)</a:t>
            </a:r>
          </a:p>
        </p:txBody>
      </p:sp>
      <p:sp>
        <p:nvSpPr>
          <p:cNvPr id="6" name="矩形 5"/>
          <p:cNvSpPr/>
          <p:nvPr/>
        </p:nvSpPr>
        <p:spPr>
          <a:xfrm>
            <a:off x="2794283" y="58226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เชื้อไวรัสเอชไอวี(</a:t>
            </a:r>
            <a:r>
              <a:rPr lang="en-US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จะตายอย่างรวดเร็วเมื่อหลุดพ้นจากร่างกายมนุษย์ มีชีวิตอยู่ในสิ่งแวดล้อมได้ยาก</a:t>
            </a:r>
          </a:p>
        </p:txBody>
      </p:sp>
    </p:spTree>
    <p:extLst>
      <p:ext uri="{BB962C8B-B14F-4D97-AF65-F5344CB8AC3E}">
        <p14:creationId xmlns:p14="http://schemas.microsoft.com/office/powerpoint/2010/main" val="24460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3DF3FB27-B440-4259-AA33-3D978DAB7C29}"/>
              </a:ext>
            </a:extLst>
          </p:cNvPr>
          <p:cNvGrpSpPr/>
          <p:nvPr/>
        </p:nvGrpSpPr>
        <p:grpSpPr>
          <a:xfrm>
            <a:off x="-3836" y="1299520"/>
            <a:ext cx="3035255" cy="645224"/>
            <a:chOff x="3837" y="1628802"/>
            <a:chExt cx="2726778" cy="579649"/>
          </a:xfrm>
          <a:solidFill>
            <a:srgbClr val="F79646"/>
          </a:solidFill>
        </p:grpSpPr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8889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맑은 고딕" panose="020B0503020000020004" pitchFamily="34" charset="-127"/>
              </a:endParaRPr>
            </a:p>
          </p:txBody>
        </p:sp>
        <p:sp>
          <p:nvSpPr>
            <p:cNvPr id="25" name="Round Same Side Corner Rectangle 11">
              <a:extLst>
                <a:ext uri="{FF2B5EF4-FFF2-40B4-BE49-F238E27FC236}">
                  <a16:creationId xmlns:a16="http://schemas.microsoft.com/office/drawing/2014/main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맑은 고딕" panose="020B0503020000020004" pitchFamily="34" charset="-127"/>
              </a:endParaRPr>
            </a:p>
          </p:txBody>
        </p:sp>
        <p:sp>
          <p:nvSpPr>
            <p:cNvPr id="26" name="Round Same Side Corner Rectangle 12">
              <a:extLst>
                <a:ext uri="{FF2B5EF4-FFF2-40B4-BE49-F238E27FC236}">
                  <a16:creationId xmlns:a16="http://schemas.microsoft.com/office/drawing/2014/main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8889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맑은 고딕" panose="020B0503020000020004" pitchFamily="34" charset="-127"/>
              </a:endParaRPr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solidFill>
                <a:srgbClr val="5888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맑은 고딕" panose="020B0503020000020004" pitchFamily="34" charset="-127"/>
                </a:endParaRPr>
              </a:p>
            </p:txBody>
          </p:sp>
          <p:sp>
            <p:nvSpPr>
              <p:cNvPr id="30" name="Right Triangle 9">
                <a:extLst>
                  <a:ext uri="{FF2B5EF4-FFF2-40B4-BE49-F238E27FC236}">
                    <a16:creationId xmlns:a16="http://schemas.microsoft.com/office/drawing/2014/main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solidFill>
                <a:srgbClr val="5888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맑은 고딕" panose="020B0503020000020004" pitchFamily="34" charset="-127"/>
                </a:endParaRPr>
              </a:p>
            </p:txBody>
          </p:sp>
        </p:grpSp>
        <p:sp>
          <p:nvSpPr>
            <p:cNvPr id="28" name="Round Same Side Corner Rectangle 16">
              <a:extLst>
                <a:ext uri="{FF2B5EF4-FFF2-40B4-BE49-F238E27FC236}">
                  <a16:creationId xmlns:a16="http://schemas.microsoft.com/office/drawing/2014/main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맑은 고딕" panose="020B0503020000020004" pitchFamily="34" charset="-127"/>
              </a:endParaRPr>
            </a:p>
          </p:txBody>
        </p:sp>
      </p:grpSp>
      <p:sp>
        <p:nvSpPr>
          <p:cNvPr id="31" name="Teardrop 10">
            <a:extLst>
              <a:ext uri="{FF2B5EF4-FFF2-40B4-BE49-F238E27FC236}">
                <a16:creationId xmlns:a16="http://schemas.microsoft.com/office/drawing/2014/main" id="{DA36E9E0-7533-471B-B737-3E31F128FCC7}"/>
              </a:ext>
            </a:extLst>
          </p:cNvPr>
          <p:cNvSpPr/>
          <p:nvPr/>
        </p:nvSpPr>
        <p:spPr>
          <a:xfrm rot="18900000">
            <a:off x="2048814" y="2474317"/>
            <a:ext cx="1726119" cy="1737269"/>
          </a:xfrm>
          <a:prstGeom prst="teardrop">
            <a:avLst>
              <a:gd name="adj" fmla="val 13388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맑은 고딕" panose="020B0503020000020004" pitchFamily="34" charset="-127"/>
            </a:endParaRPr>
          </a:p>
        </p:txBody>
      </p:sp>
      <p:sp>
        <p:nvSpPr>
          <p:cNvPr id="32" name="Teardrop 11">
            <a:extLst>
              <a:ext uri="{FF2B5EF4-FFF2-40B4-BE49-F238E27FC236}">
                <a16:creationId xmlns:a16="http://schemas.microsoft.com/office/drawing/2014/main" id="{7B822F72-A563-4E33-A8EB-46C4FE7AA983}"/>
              </a:ext>
            </a:extLst>
          </p:cNvPr>
          <p:cNvSpPr/>
          <p:nvPr/>
        </p:nvSpPr>
        <p:spPr>
          <a:xfrm rot="18900000">
            <a:off x="5772044" y="2492869"/>
            <a:ext cx="1713564" cy="1720735"/>
          </a:xfrm>
          <a:prstGeom prst="teardrop">
            <a:avLst>
              <a:gd name="adj" fmla="val 133882"/>
            </a:avLst>
          </a:prstGeom>
          <a:solidFill>
            <a:srgbClr val="C0504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맑은 고딕" panose="020B0503020000020004" pitchFamily="34" charset="-127"/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F40586D8-7682-41F8-9675-C6A211613F39}"/>
              </a:ext>
            </a:extLst>
          </p:cNvPr>
          <p:cNvSpPr/>
          <p:nvPr/>
        </p:nvSpPr>
        <p:spPr>
          <a:xfrm>
            <a:off x="1289182" y="4797152"/>
            <a:ext cx="266798" cy="26679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맑은 고딕" panose="020B0503020000020004" pitchFamily="34" charset="-127"/>
            </a:endParaRPr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29C431E0-B041-4B71-A502-A00B9792AE0A}"/>
              </a:ext>
            </a:extLst>
          </p:cNvPr>
          <p:cNvSpPr/>
          <p:nvPr/>
        </p:nvSpPr>
        <p:spPr>
          <a:xfrm>
            <a:off x="5003803" y="4797152"/>
            <a:ext cx="266798" cy="266798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맑은 고딕" panose="020B0503020000020004" pitchFamily="34" charset="-127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348F82-955A-4AA1-9CCF-6771327B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21" name="標題 3"/>
          <p:cNvSpPr txBox="1">
            <a:spLocks/>
          </p:cNvSpPr>
          <p:nvPr/>
        </p:nvSpPr>
        <p:spPr>
          <a:xfrm>
            <a:off x="35497" y="127226"/>
            <a:ext cx="91085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ของเหลวจากร่างกายชนิดใดบ้างที่มีความเสี่ยงต่อการแพร่ระบาดโรค</a:t>
            </a:r>
          </a:p>
        </p:txBody>
      </p:sp>
      <p:sp>
        <p:nvSpPr>
          <p:cNvPr id="22" name="矩形 21"/>
          <p:cNvSpPr/>
          <p:nvPr/>
        </p:nvSpPr>
        <p:spPr>
          <a:xfrm>
            <a:off x="2231884" y="2951413"/>
            <a:ext cx="1329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มีคุณสมบัติในการแพร่ระบาด</a:t>
            </a:r>
          </a:p>
        </p:txBody>
      </p:sp>
      <p:sp>
        <p:nvSpPr>
          <p:cNvPr id="39" name="矩形 38"/>
          <p:cNvSpPr/>
          <p:nvPr/>
        </p:nvSpPr>
        <p:spPr>
          <a:xfrm>
            <a:off x="5767052" y="2974877"/>
            <a:ext cx="1723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ไม่มีคุณสมบัติในการแพร่ระบาด</a:t>
            </a:r>
          </a:p>
        </p:txBody>
      </p:sp>
      <p:sp>
        <p:nvSpPr>
          <p:cNvPr id="40" name="矩形 39"/>
          <p:cNvSpPr/>
          <p:nvPr/>
        </p:nvSpPr>
        <p:spPr>
          <a:xfrm>
            <a:off x="1574838" y="4711853"/>
            <a:ext cx="29041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เลือด, อสุจิ, สารคัดหลั่งในช่องคลอด, น้ำไขสันหลัง, ของเหลวบริเวณข้อต่อ, น้ำในช่องเยื่อหุ้มปอด, น้ำในช่องท้อง, น้ำคร่ำ, น้ำนมแม่</a:t>
            </a:r>
          </a:p>
        </p:txBody>
      </p:sp>
      <p:sp>
        <p:nvSpPr>
          <p:cNvPr id="41" name="矩形 40"/>
          <p:cNvSpPr/>
          <p:nvPr/>
        </p:nvSpPr>
        <p:spPr>
          <a:xfrm>
            <a:off x="5270600" y="4711853"/>
            <a:ext cx="3549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>
                <a:latin typeface="微軟正黑體" panose="020B0604030504040204" pitchFamily="34" charset="-120"/>
                <a:ea typeface="微軟正黑體" panose="020B0604030504040204" pitchFamily="34" charset="-120"/>
              </a:rPr>
              <a:t>น้ำลาย, เสมหะ, สารคัดหลั่งในโพรงจมูก, น้ำตา, เหงื่อ, ปัสสาวะ, อุจจาระ, สิ่งอาเจียน, ตุ่มน้ำผิวหนัง</a:t>
            </a:r>
          </a:p>
        </p:txBody>
      </p:sp>
    </p:spTree>
    <p:extLst>
      <p:ext uri="{BB962C8B-B14F-4D97-AF65-F5344CB8AC3E}">
        <p14:creationId xmlns:p14="http://schemas.microsoft.com/office/powerpoint/2010/main" val="106758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810758" y="1700808"/>
            <a:ext cx="5346791" cy="4242784"/>
            <a:chOff x="1810758" y="1746942"/>
            <a:chExt cx="5346791" cy="4242784"/>
          </a:xfrm>
        </p:grpSpPr>
        <p:grpSp>
          <p:nvGrpSpPr>
            <p:cNvPr id="6" name="群組 5"/>
            <p:cNvGrpSpPr/>
            <p:nvPr/>
          </p:nvGrpSpPr>
          <p:grpSpPr>
            <a:xfrm>
              <a:off x="1810758" y="1746942"/>
              <a:ext cx="5346791" cy="4242784"/>
              <a:chOff x="35699" y="2728713"/>
              <a:chExt cx="4770727" cy="4054651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35699" y="2728713"/>
                <a:ext cx="4770727" cy="4054651"/>
                <a:chOff x="111437" y="2518953"/>
                <a:chExt cx="4321193" cy="3760624"/>
              </a:xfrm>
            </p:grpSpPr>
            <p:pic>
              <p:nvPicPr>
                <p:cNvPr id="15" name="圖片 14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437" y="2518953"/>
                  <a:ext cx="4321193" cy="3466882"/>
                </a:xfrm>
                <a:prstGeom prst="rect">
                  <a:avLst/>
                </a:prstGeom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2925290" y="5877272"/>
                  <a:ext cx="1507340" cy="4023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179512" y="3175177"/>
                <a:ext cx="2058118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76207" y="2951825"/>
                <a:ext cx="2049939" cy="1555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10431" y="3213553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648183" y="3175176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566654" y="3068960"/>
                <a:ext cx="1957705" cy="14380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47097" y="4691992"/>
                <a:ext cx="2079049" cy="1601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545498" y="4691993"/>
                <a:ext cx="2060160" cy="1554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1" r="26379"/>
            <a:stretch/>
          </p:blipFill>
          <p:spPr>
            <a:xfrm>
              <a:off x="2576012" y="1954247"/>
              <a:ext cx="1158294" cy="1225895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791" y="3935627"/>
              <a:ext cx="1687952" cy="1147279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819" y="1756306"/>
              <a:ext cx="1312602" cy="1312602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471" y="3990758"/>
              <a:ext cx="1312382" cy="972861"/>
            </a:xfrm>
            <a:prstGeom prst="rect">
              <a:avLst/>
            </a:prstGeom>
          </p:spPr>
        </p:pic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D826A64-BBAA-492D-B61C-EE1F7C92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3"/>
          <p:cNvSpPr>
            <a:spLocks noGrp="1"/>
          </p:cNvSpPr>
          <p:nvPr>
            <p:ph type="title"/>
          </p:nvPr>
        </p:nvSpPr>
        <p:spPr>
          <a:xfrm>
            <a:off x="35496" y="59373"/>
            <a:ext cx="9108504" cy="1143000"/>
          </a:xfrm>
        </p:spPr>
        <p:txBody>
          <a:bodyPr>
            <a:noAutofit/>
          </a:bodyPr>
          <a:lstStyle/>
          <a:p>
            <a:r>
              <a:rPr kumimoji="1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ดังนั้นการดูแลแบบทั่วไป</a:t>
            </a:r>
            <a:r>
              <a:rPr kumimoji="1" lang="th-TH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ไม่ทำให้ </a:t>
            </a:r>
            <a:r>
              <a:rPr kumimoji="1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สัมผัสกับเชื้อไวรัสเอชไอวี</a:t>
            </a:r>
            <a:r>
              <a:rPr kumimoji="1" lang="th-TH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endParaRPr kumimoji="1" lang="th-TH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96874" y="1282426"/>
            <a:ext cx="5095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งานการบริบาลดูแล</a:t>
            </a:r>
          </a:p>
        </p:txBody>
      </p:sp>
      <p:sp>
        <p:nvSpPr>
          <p:cNvPr id="32" name="矩形 31"/>
          <p:cNvSpPr/>
          <p:nvPr/>
        </p:nvSpPr>
        <p:spPr>
          <a:xfrm>
            <a:off x="1847701" y="3106113"/>
            <a:ext cx="271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ช่วยเหลือการเปลี่ยน ใส่และถอดเสื้อกางเกง</a:t>
            </a:r>
          </a:p>
        </p:txBody>
      </p:sp>
      <p:sp>
        <p:nvSpPr>
          <p:cNvPr id="33" name="矩形 32"/>
          <p:cNvSpPr/>
          <p:nvPr/>
        </p:nvSpPr>
        <p:spPr>
          <a:xfrm>
            <a:off x="1879038" y="5078947"/>
            <a:ext cx="2697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เปลี่ยนผ้าปูที่นอน ปลอกหมอนผ้าห่ม</a:t>
            </a:r>
          </a:p>
        </p:txBody>
      </p:sp>
      <p:sp>
        <p:nvSpPr>
          <p:cNvPr id="34" name="矩形 33"/>
          <p:cNvSpPr/>
          <p:nvPr/>
        </p:nvSpPr>
        <p:spPr>
          <a:xfrm>
            <a:off x="4607781" y="3038403"/>
            <a:ext cx="2416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ช่วยเหลือทำความสะอาดช่องปาก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(รวมถึงการแปรงฟัน บ้วนปาก)</a:t>
            </a:r>
          </a:p>
        </p:txBody>
      </p:sp>
      <p:sp>
        <p:nvSpPr>
          <p:cNvPr id="35" name="矩形 34"/>
          <p:cNvSpPr/>
          <p:nvPr/>
        </p:nvSpPr>
        <p:spPr>
          <a:xfrm>
            <a:off x="4751365" y="5024909"/>
            <a:ext cx="2065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ช่วยเหลือตัดแต่งเล็บ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1847701" y="5589240"/>
            <a:ext cx="5309848" cy="1161585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269422" y="56436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สัมผัสกับเหงื่อ, น้ำตา, น้ำลาย, ปัสสาวะ, สิ่งอาเจียน/สิ่งขับถ่ายของผู้ติดเชื้อ ล้วนแล้วแต่ไม่สามารถแพร่ระบาดได้</a:t>
            </a:r>
          </a:p>
        </p:txBody>
      </p:sp>
    </p:spTree>
    <p:extLst>
      <p:ext uri="{BB962C8B-B14F-4D97-AF65-F5344CB8AC3E}">
        <p14:creationId xmlns:p14="http://schemas.microsoft.com/office/powerpoint/2010/main" val="209307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411923" y="442809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</a:pPr>
            <a:r>
              <a:rPr kumimoji="0" lang="th-TH" altLang="zh-TW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หัวข้อหลัก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627784" y="2071272"/>
            <a:ext cx="721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sz="2000" b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th-TH" altLang="zh-TW" dirty="0"/>
              <a:t>แนะนำสถานการณ์การระบาดในประเทศ</a:t>
            </a:r>
          </a:p>
          <a:p>
            <a:r>
              <a:rPr lang="th-TH" altLang="zh-TW" dirty="0"/>
              <a:t>แนะนำเชื้อไวรัสเอชไอวี(</a:t>
            </a:r>
            <a:r>
              <a:rPr lang="en-US" altLang="zh-TW" dirty="0"/>
              <a:t>HIV)</a:t>
            </a:r>
            <a:r>
              <a:rPr lang="th-TH" altLang="zh-TW" dirty="0"/>
              <a:t>และโรคเอดส์ (</a:t>
            </a:r>
            <a:r>
              <a:rPr lang="en-US" altLang="zh-TW" dirty="0"/>
              <a:t>AIDS)</a:t>
            </a:r>
          </a:p>
          <a:p>
            <a:r>
              <a:rPr lang="th-TH" altLang="zh-TW" dirty="0"/>
              <a:t>การป้องกันและรักษาเชื้อไวรัสเอชไอวี (</a:t>
            </a:r>
            <a:r>
              <a:rPr lang="en-US" altLang="zh-TW" dirty="0"/>
              <a:t>HIV) 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2207862" y="1183146"/>
            <a:ext cx="6501217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kumimoji="0" lang="th-TH" altLang="zh-TW" sz="28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ความรู้เกี่ยวกับการควบคุมป้องกันเชื้อไวรัสเอชไอวี(</a:t>
            </a:r>
            <a:r>
              <a:rPr kumimoji="0" lang="en-US" altLang="zh-TW" sz="28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2183872" y="3648653"/>
            <a:ext cx="6617470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marL="0" lv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kumimoji="0" sz="3200" b="1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th-TH" altLang="zh-TW" sz="2800" dirty="0"/>
              <a:t>ความรู้ความเข้าใจเกี่ยวกับการป้องกันและการดูแลผู้ติดเชื้อไวรัสเอชไอวี(</a:t>
            </a:r>
            <a:r>
              <a:rPr lang="en-US" altLang="zh-TW" sz="2800" dirty="0"/>
              <a:t>HIV) 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27784" y="4473540"/>
            <a:ext cx="6660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ความเสี่ยงต่อการสัมผัสเชื้อไวรัสเอชไอวี (</a:t>
            </a:r>
            <a:r>
              <a:rPr kumimoji="0"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มาตรการหลักเกณฑ์การป้องกันดูแลระดับมาตรฐาน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มาตรการการจัดการหลังสัมผัสเชื้อไวรัสเอชไอวี (</a:t>
            </a:r>
            <a:r>
              <a:rPr kumimoji="0"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คำถามและความเชื่อที่ผิดที่มักพบเห็นเป็นประจำ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ล้มล้างการดูหมิ่นเหยียดหยาม ความห่วงใยและการ</a:t>
            </a:r>
            <a:r>
              <a:rPr kumimoji="0" lang="th-TH" altLang="zh-TW" sz="20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ยอมรับ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93F5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" y="-91440"/>
            <a:ext cx="2199242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" y="-91439"/>
            <a:ext cx="2175253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78C3B4-F7C5-4F88-BBDC-F7000CB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C4211-DC08-42C6-B13C-B804F08D47A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29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80928"/>
            <a:ext cx="3349409" cy="3349409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93295D8-6820-4D46-BAC7-A338E459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1560" y="117085"/>
            <a:ext cx="7668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การปฏิบัติขั้นพื้นฐานเพื่อป้องกันการติดเชื้อ 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th-TH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(Standard Precaution)</a:t>
            </a:r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463317" y="1711612"/>
            <a:ext cx="82173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ตั้งอยู่บนหลักการคือ ต้องถือว่าสิ่งต่อไปนี้อาจเป็นแหล่งติดต่อที่มีการแพร่เชื้อได้</a:t>
            </a: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th-TH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เลือด</a:t>
            </a: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th-TH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ของเหลวจากร่างกาย</a:t>
            </a:r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th-TH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โครงสร้างผิวหนังหรือเยื่อเมือก</a:t>
            </a:r>
          </a:p>
          <a:p>
            <a:pPr marL="441325"/>
            <a:r>
              <a:rPr lang="th-TH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ที่ไม่สมบูรณ์เป็นต้น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93591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7525" y="5196493"/>
            <a:ext cx="8484141" cy="1200329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30" y="2145827"/>
            <a:ext cx="2654734" cy="2654734"/>
          </a:xfrm>
          <a:prstGeom prst="rect">
            <a:avLst/>
          </a:prstGeom>
        </p:spPr>
      </p:pic>
      <p:sp>
        <p:nvSpPr>
          <p:cNvPr id="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4103" y="1865648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4103" y="2578399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4103" y="3726170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7300C62-6B5E-4978-8734-97E59C3E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11" name="標題 3"/>
          <p:cNvSpPr txBox="1">
            <a:spLocks/>
          </p:cNvSpPr>
          <p:nvPr/>
        </p:nvSpPr>
        <p:spPr>
          <a:xfrm>
            <a:off x="35497" y="71995"/>
            <a:ext cx="91085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th-TH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การปฏิบัติขั้นพื้นฐานเพื่อป้องกันการติดเชื้อ</a:t>
            </a:r>
            <a:r>
              <a:rPr kumimoji="0" 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th-TH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(Standard Precaution)</a:t>
            </a:r>
            <a:endParaRPr kumimoji="0" lang="th-TH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624382" y="1737637"/>
            <a:ext cx="59046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ประเมินว่าไต้หวันยังมีผู้ติดเชื้อจำนวน 13% ที่ไม่ทราบว่าตนเองตกอยู่ในภาวะติดเชื้อ</a:t>
            </a:r>
          </a:p>
          <a:p>
            <a:r>
              <a:rPr lang="th-TH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ไม่ว่าจะเป็นการดูแลผู้ป่วยที่ถูกสงสัยว่าติดเชื้อ หรือถูกยืนยันว่าเป็นผู้ติดเชื้อแล้ว ล้วนต้องทำตามการปฏิบัติขั้นพื้นฐานเพื่อป้องกันการติดเชื้อ </a:t>
            </a:r>
          </a:p>
          <a:p>
            <a:r>
              <a:rPr lang="th-TH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การปฏิบัติประกอบด้วยสุขอนามัยของมือ ให้เลือกใช้อุปกรณ์การป้องกัน เช่นเลือกใช้ถุงมือตามสภาพของการสัมผัสเป็นต้น</a:t>
            </a:r>
          </a:p>
        </p:txBody>
      </p:sp>
      <p:sp>
        <p:nvSpPr>
          <p:cNvPr id="13" name="矩形 12"/>
          <p:cNvSpPr/>
          <p:nvPr/>
        </p:nvSpPr>
        <p:spPr>
          <a:xfrm>
            <a:off x="395536" y="516411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อ้างอิงจากการปฏิบัติขั้นพื้นฐานเพื่อป้องกันการติดเชื้อ เมื่อต้องสัมผัสกับของเหลวใดๆ จากร่างกาย ทำตามการปฏิบัติขั้นพื้นฐานเพื่อป้องกันการติดเชื้อ ถือเป็นแผนการป้องกันตนเองขั้นสูงสุด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319459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19773" y="1387934"/>
            <a:ext cx="8037733" cy="4857464"/>
            <a:chOff x="-1079125" y="1962885"/>
            <a:chExt cx="8037733" cy="4857464"/>
          </a:xfrm>
        </p:grpSpPr>
        <p:grpSp>
          <p:nvGrpSpPr>
            <p:cNvPr id="5" name="群組 4"/>
            <p:cNvGrpSpPr/>
            <p:nvPr/>
          </p:nvGrpSpPr>
          <p:grpSpPr>
            <a:xfrm>
              <a:off x="-1078865" y="1962885"/>
              <a:ext cx="8037473" cy="1080000"/>
              <a:chOff x="-1078865" y="1962885"/>
              <a:chExt cx="8037473" cy="1080000"/>
            </a:xfrm>
          </p:grpSpPr>
          <p:graphicFrame>
            <p:nvGraphicFramePr>
              <p:cNvPr id="24" name="資料庫圖表 23"/>
              <p:cNvGraphicFramePr/>
              <p:nvPr>
                <p:custDataLst>
                  <p:tags r:id="rId12"/>
                </p:custDataLst>
                <p:extLst/>
              </p:nvPr>
            </p:nvGraphicFramePr>
            <p:xfrm>
              <a:off x="179512" y="1962885"/>
              <a:ext cx="6779096" cy="10081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078865" y="1962885"/>
                <a:ext cx="1080000" cy="1080000"/>
              </a:xfrm>
              <a:prstGeom prst="rect">
                <a:avLst/>
              </a:prstGeom>
            </p:spPr>
          </p:pic>
        </p:grpSp>
        <p:graphicFrame>
          <p:nvGraphicFramePr>
            <p:cNvPr id="19" name="資料庫圖表 18"/>
            <p:cNvGraphicFramePr/>
            <p:nvPr>
              <p:custDataLst>
                <p:tags r:id="rId9"/>
              </p:custDataLst>
              <p:extLst/>
            </p:nvPr>
          </p:nvGraphicFramePr>
          <p:xfrm>
            <a:off x="179512" y="3284984"/>
            <a:ext cx="6766966" cy="10695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grpSp>
          <p:nvGrpSpPr>
            <p:cNvPr id="7" name="群組 6"/>
            <p:cNvGrpSpPr/>
            <p:nvPr/>
          </p:nvGrpSpPr>
          <p:grpSpPr>
            <a:xfrm>
              <a:off x="-1074841" y="4503520"/>
              <a:ext cx="8033449" cy="1172558"/>
              <a:chOff x="-1074841" y="4503520"/>
              <a:chExt cx="8033449" cy="1172558"/>
            </a:xfrm>
          </p:grpSpPr>
          <p:graphicFrame>
            <p:nvGraphicFramePr>
              <p:cNvPr id="16" name="資料庫圖表 15"/>
              <p:cNvGraphicFramePr/>
              <p:nvPr>
                <p:custDataLst>
                  <p:tags r:id="rId11"/>
                </p:custDataLst>
                <p:extLst>
                  <p:ext uri="{D42A27DB-BD31-4B8C-83A1-F6EECF244321}">
                    <p14:modId xmlns:p14="http://schemas.microsoft.com/office/powerpoint/2010/main" val="2038578274"/>
                  </p:ext>
                </p:extLst>
              </p:nvPr>
            </p:nvGraphicFramePr>
            <p:xfrm>
              <a:off x="179512" y="4546936"/>
              <a:ext cx="6779096" cy="112914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5" r:lo="rId26" r:qs="rId27" r:cs="rId28"/>
              </a:graphicData>
            </a:graphic>
          </p:graphicFrame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1074841" y="450352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8" name="群組 7"/>
            <p:cNvGrpSpPr/>
            <p:nvPr/>
          </p:nvGrpSpPr>
          <p:grpSpPr>
            <a:xfrm>
              <a:off x="-1079125" y="5740349"/>
              <a:ext cx="8021221" cy="1080000"/>
              <a:chOff x="-1079125" y="5740349"/>
              <a:chExt cx="8021221" cy="1080000"/>
            </a:xfrm>
          </p:grpSpPr>
          <p:graphicFrame>
            <p:nvGraphicFramePr>
              <p:cNvPr id="11" name="資料庫圖表 10"/>
              <p:cNvGraphicFramePr/>
              <p:nvPr>
                <p:custDataLst>
                  <p:tags r:id="rId10"/>
                </p:custDataLst>
                <p:extLst>
                  <p:ext uri="{D42A27DB-BD31-4B8C-83A1-F6EECF244321}">
                    <p14:modId xmlns:p14="http://schemas.microsoft.com/office/powerpoint/2010/main" val="45441138"/>
                  </p:ext>
                </p:extLst>
              </p:nvPr>
            </p:nvGraphicFramePr>
            <p:xfrm>
              <a:off x="163000" y="5811694"/>
              <a:ext cx="6779096" cy="10081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1" r:lo="rId32" r:qs="rId33" r:cs="rId34"/>
              </a:graphicData>
            </a:graphic>
          </p:graphicFrame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1079125" y="5740349"/>
                <a:ext cx="1080000" cy="1080000"/>
              </a:xfrm>
              <a:prstGeom prst="rect">
                <a:avLst/>
              </a:prstGeom>
            </p:spPr>
          </p:pic>
        </p:grpSp>
      </p:grpSp>
      <p:pic>
        <p:nvPicPr>
          <p:cNvPr id="28" name="圖片 2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2" y="2710033"/>
            <a:ext cx="1497510" cy="1020201"/>
          </a:xfrm>
          <a:prstGeom prst="rect">
            <a:avLst/>
          </a:prstGeom>
        </p:spPr>
      </p:pic>
      <p:sp>
        <p:nvSpPr>
          <p:cNvPr id="29" name="投影片編號版面配置區 28">
            <a:extLst>
              <a:ext uri="{FF2B5EF4-FFF2-40B4-BE49-F238E27FC236}">
                <a16:creationId xmlns:a16="http://schemas.microsoft.com/office/drawing/2014/main" id="{EC92C9CB-B859-4E47-8A1D-79D54286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150" y="6458285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0823" y="338850"/>
            <a:ext cx="8651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หลักปฏิบัติขั้นพื้นฐานเพื่อป้องกันการติดเชื้อ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1877168" y="1467984"/>
            <a:ext cx="2123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เมื่อต้องสัมผัสกับเลือดหรือของเหลวจากร่างกาย</a:t>
            </a:r>
          </a:p>
        </p:txBody>
      </p:sp>
      <p:sp>
        <p:nvSpPr>
          <p:cNvPr id="32" name="矩形 31"/>
          <p:cNvSpPr/>
          <p:nvPr>
            <p:custDataLst>
              <p:tags r:id="rId2"/>
            </p:custDataLst>
          </p:nvPr>
        </p:nvSpPr>
        <p:spPr>
          <a:xfrm>
            <a:off x="4142776" y="1446728"/>
            <a:ext cx="426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ต้องสวมถุงมือ หลังการสัมผัสต้องถอดถุงมือพร้อมทั้งล้างโดยใช้น้ำและน้ำยาทำความสะอาด</a:t>
            </a: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1813731" y="2759884"/>
            <a:ext cx="2241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หากมือหรือผิวหนังสัมผัสโดนเลือดหรือของเหลวจากร่างกาย</a:t>
            </a:r>
          </a:p>
        </p:txBody>
      </p:sp>
      <p:sp>
        <p:nvSpPr>
          <p:cNvPr id="34" name="矩形 33"/>
          <p:cNvSpPr/>
          <p:nvPr>
            <p:custDataLst>
              <p:tags r:id="rId4"/>
            </p:custDataLst>
          </p:nvPr>
        </p:nvSpPr>
        <p:spPr>
          <a:xfrm>
            <a:off x="4168851" y="2783119"/>
            <a:ext cx="426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ใช้สารทำความสะอาดหรือเจลล้างมือชนิดไม่ต้องใช้น้ำล้างมือ พร้อมทั้งทำตามขั้นตอนการล้างมือที่ถูกต้อง ”</a:t>
            </a:r>
          </a:p>
        </p:txBody>
      </p:sp>
      <p:sp>
        <p:nvSpPr>
          <p:cNvPr id="35" name="矩形 34"/>
          <p:cNvSpPr/>
          <p:nvPr>
            <p:custDataLst>
              <p:tags r:id="rId5"/>
            </p:custDataLst>
          </p:nvPr>
        </p:nvSpPr>
        <p:spPr>
          <a:xfrm>
            <a:off x="1854469" y="3949320"/>
            <a:ext cx="222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วัตถุหรือสิ่งแวดล้อมที่ถูกปนเปื้อนด้วยเลือดหรือของเหลวจากร่างกาย</a:t>
            </a:r>
          </a:p>
        </p:txBody>
      </p:sp>
      <p:sp>
        <p:nvSpPr>
          <p:cNvPr id="36" name="矩形 35"/>
          <p:cNvSpPr/>
          <p:nvPr>
            <p:custDataLst>
              <p:tags r:id="rId6"/>
            </p:custDataLst>
          </p:nvPr>
        </p:nvSpPr>
        <p:spPr>
          <a:xfrm>
            <a:off x="4158748" y="4144409"/>
            <a:ext cx="4267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สามารถทำความสะอาดด้วยน้ำยาฟอกขาวเจือจางเป็น 100 เท่า</a:t>
            </a:r>
          </a:p>
        </p:txBody>
      </p:sp>
      <p:sp>
        <p:nvSpPr>
          <p:cNvPr id="37" name="矩形 36"/>
          <p:cNvSpPr/>
          <p:nvPr>
            <p:custDataLst>
              <p:tags r:id="rId7"/>
            </p:custDataLst>
          </p:nvPr>
        </p:nvSpPr>
        <p:spPr>
          <a:xfrm>
            <a:off x="1848961" y="5285265"/>
            <a:ext cx="2123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เมื่อผิวหนังมีบาดแผลเปิดหรือผิวหนังอักเสบ</a:t>
            </a:r>
          </a:p>
        </p:txBody>
      </p:sp>
      <p:sp>
        <p:nvSpPr>
          <p:cNvPr id="38" name="矩形 37"/>
          <p:cNvSpPr/>
          <p:nvPr>
            <p:custDataLst>
              <p:tags r:id="rId8"/>
            </p:custDataLst>
          </p:nvPr>
        </p:nvSpPr>
        <p:spPr>
          <a:xfrm>
            <a:off x="4168851" y="5321064"/>
            <a:ext cx="426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เมื่อสัมผัสเลือดหรือของเหลวจากร่างกาย ต้องทำการปิดบาดแผลให้มิดชิดด้วยเทปป้องกันน้ำก่อน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348332" y="6290159"/>
            <a:ext cx="788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อ้างอิงดัชนีมาตรการควบคุมการติดเชื้อของสถานบริการดูแลระยะยาวจัดทำโดยกรมควบคุมโรค,  การปฏิบัติขั้นพื้นฐานเพื่อป้องกันการติดเชื้อ</a:t>
            </a:r>
          </a:p>
        </p:txBody>
      </p:sp>
    </p:spTree>
    <p:extLst>
      <p:ext uri="{BB962C8B-B14F-4D97-AF65-F5344CB8AC3E}">
        <p14:creationId xmlns:p14="http://schemas.microsoft.com/office/powerpoint/2010/main" val="140754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24652" y="1628800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24651" y="5013176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989C6AF-5155-43AF-BC25-2B66E82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1" y="62314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th-TH" sz="36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มาตรการ</a:t>
            </a:r>
            <a:r>
              <a:rPr kumimoji="0" lang="th-TH" sz="36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การจัดการ</a:t>
            </a:r>
            <a:r>
              <a:rPr kumimoji="1" lang="th-TH" sz="36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หลังสัมผัสเชื้อไวรัสเอชไอวี(</a:t>
            </a:r>
            <a:r>
              <a:rPr kumimoji="1" lang="en-US" sz="36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kumimoji="1" lang="th-TH" sz="36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th-TH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52890" y="1484784"/>
            <a:ext cx="8175625" cy="548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0" lang="th-TH" sz="2400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ล้างสะอาดทันที</a:t>
            </a:r>
            <a:r>
              <a:rPr kumimoji="0" lang="th-TH" sz="2400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กับบาดแผลที่สัมผัส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th-TH" sz="2400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ถูกของแหลมคมแทงทะลุผิวหนัง</a:t>
            </a:r>
          </a:p>
          <a:p>
            <a:pPr lvl="2" fontAlgn="auto">
              <a:spcAft>
                <a:spcPts val="0"/>
              </a:spcAft>
            </a:pPr>
            <a:r>
              <a:rPr kumimoji="0" lang="th-TH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บีบเลือดบริเวณบาดแผลทันทีพร้อมใช้</a:t>
            </a:r>
            <a:r>
              <a:rPr kumimoji="0" lang="th-TH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น้ำสะอาด</a:t>
            </a:r>
            <a:r>
              <a:rPr kumimoji="0" lang="th-TH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และ</a:t>
            </a:r>
            <a:r>
              <a:rPr kumimoji="0" lang="th-TH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สบู่</a:t>
            </a:r>
            <a:r>
              <a:rPr kumimoji="0" lang="th-TH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ล้างทำความสะอาดบาดแผล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th-TH" sz="2400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สัมผัสกับบาดแผลที่ผิวหนัง</a:t>
            </a:r>
          </a:p>
          <a:p>
            <a:pPr lvl="2" fontAlgn="auto">
              <a:spcAft>
                <a:spcPts val="0"/>
              </a:spcAft>
            </a:pPr>
            <a:r>
              <a:rPr kumimoji="0" lang="th-TH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ใช้</a:t>
            </a:r>
            <a:r>
              <a:rPr kumimoji="0" lang="th-TH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น้ำสะอาด</a:t>
            </a:r>
            <a:r>
              <a:rPr kumimoji="0" lang="th-TH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และ</a:t>
            </a:r>
            <a:r>
              <a:rPr kumimoji="0" lang="th-TH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สบู่</a:t>
            </a:r>
            <a:r>
              <a:rPr kumimoji="0" lang="th-TH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ล้างให้สะอาด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th-TH" sz="2400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สัมผัสกับเยื่อเมือก</a:t>
            </a:r>
          </a:p>
          <a:p>
            <a:pPr lvl="2" fontAlgn="auto">
              <a:spcAft>
                <a:spcPts val="0"/>
              </a:spcAft>
            </a:pPr>
            <a:r>
              <a:rPr kumimoji="0" lang="th-TH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ใช้</a:t>
            </a:r>
            <a:r>
              <a:rPr kumimoji="0" lang="th-TH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น้ำสะอาด</a:t>
            </a:r>
            <a:r>
              <a:rPr kumimoji="0" lang="th-TH" b="1" dirty="0" smtClean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ปริมาณมากชะล้าง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kumimoji="0" lang="th-TH" sz="2400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รีบไปยังแผนกฉุกเฉินของโรงพยาบาลเป้าหมายตรวจเชื้อไวรัสเอชไอวี(</a:t>
            </a:r>
            <a:r>
              <a:rPr kumimoji="0" lang="en-US" sz="2400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kumimoji="0" lang="th-TH" sz="2400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ทันที เพื่อให้แพทย์ประเมินก่อน ว่ามีความเสี่ยงต่อการถูกติดต่อเชื้อไวรัสเอชไอวี(</a:t>
            </a:r>
            <a:r>
              <a:rPr kumimoji="0" lang="en-US" sz="2400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kumimoji="0" lang="th-TH" sz="2400" b="1" dirty="0" smtClean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หรือไม่</a:t>
            </a:r>
          </a:p>
          <a:p>
            <a:pPr fontAlgn="auto">
              <a:spcAft>
                <a:spcPts val="0"/>
              </a:spcAft>
            </a:pP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672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42619" y="5955555"/>
            <a:ext cx="8704358" cy="586664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58521" y="4945100"/>
            <a:ext cx="8688456" cy="583406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19822" y="1581972"/>
            <a:ext cx="8704358" cy="752695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19821" y="2699065"/>
            <a:ext cx="6008362" cy="904359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2619" y="3965660"/>
            <a:ext cx="8704359" cy="641157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2427058" y="2333941"/>
            <a:ext cx="1221541" cy="358769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32" y="2177052"/>
            <a:ext cx="3926323" cy="1886662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26" name="向下箭號 25"/>
          <p:cNvSpPr/>
          <p:nvPr/>
        </p:nvSpPr>
        <p:spPr>
          <a:xfrm>
            <a:off x="2449856" y="3600534"/>
            <a:ext cx="1221541" cy="356217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向下箭號 26"/>
          <p:cNvSpPr/>
          <p:nvPr/>
        </p:nvSpPr>
        <p:spPr>
          <a:xfrm>
            <a:off x="2449856" y="4606817"/>
            <a:ext cx="1221541" cy="333768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向下箭號 27"/>
          <p:cNvSpPr/>
          <p:nvPr/>
        </p:nvSpPr>
        <p:spPr>
          <a:xfrm>
            <a:off x="2449856" y="5528506"/>
            <a:ext cx="1221541" cy="447333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1362E0-1923-46A3-9076-0E158648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4202" y="6452791"/>
            <a:ext cx="21336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09910" y="140232"/>
            <a:ext cx="8924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มาตรการการจัดการหลังสัมผัสเชื้อไวรัสเอชไอวี(</a:t>
            </a:r>
            <a:r>
              <a:rPr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HIV) </a:t>
            </a:r>
            <a:r>
              <a:rPr lang="th-TH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-2</a:t>
            </a:r>
            <a:r>
              <a:rPr 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</a:t>
            </a:r>
            <a:r>
              <a:rPr lang="th-TH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แผนผัง</a:t>
            </a:r>
            <a:r>
              <a:rPr lang="th-TH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ขั้นตอนการพบแพทย์ PEP</a:t>
            </a:r>
          </a:p>
        </p:txBody>
      </p:sp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240262" y="1576527"/>
            <a:ext cx="8334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หากระหว่างที่ดูแลผู้ป่วย ไม่ระวังทำให้บาดแผลเปิดสัมผัสกับของเหลวจากร่างกายหรือเลือดของผู้ป่วย เป็นไปได้ว่าอาจมีความเสี่ยงติดต่อโรคจากการสัมผัสทางเลือดได้</a:t>
            </a:r>
          </a:p>
        </p:txBody>
      </p: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>
            <a:off x="235723" y="2676592"/>
            <a:ext cx="6064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รีบไปยังแผนกฉุกเฉินของโรงพยาบาลเป้าหมายตรวจเชื้อไวรัสเอชไอวี</a:t>
            </a:r>
            <a:r>
              <a:rPr lang="th-TH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เพื่อให้แพทย์ประเมินก่อน ว่ามีความเสี่ยงต่อการถูกติดต่อเชื้อไวรัสเอชไอวี</a:t>
            </a:r>
            <a:r>
              <a:rPr lang="th-TH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หรือไม่</a:t>
            </a:r>
          </a:p>
        </p:txBody>
      </p:sp>
      <p:sp>
        <p:nvSpPr>
          <p:cNvPr id="31" name="矩形 30"/>
          <p:cNvSpPr/>
          <p:nvPr>
            <p:custDataLst>
              <p:tags r:id="rId3"/>
            </p:custDataLst>
          </p:nvPr>
        </p:nvSpPr>
        <p:spPr>
          <a:xfrm>
            <a:off x="281318" y="5049751"/>
            <a:ext cx="663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ควรจำ!!</a:t>
            </a:r>
            <a:r>
              <a:rPr 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ใน</a:t>
            </a:r>
            <a:r>
              <a:rPr lang="th-TH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 วัน</a:t>
            </a:r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ต้องทานยาต่อเนื่องตามคำสั่งแพทย์!</a:t>
            </a:r>
          </a:p>
        </p:txBody>
      </p: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281318" y="4110368"/>
            <a:ext cx="8665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ภายใน</a:t>
            </a:r>
            <a:r>
              <a:rPr lang="th-TH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72ชั่วโมง</a:t>
            </a:r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ให้ยาทานเพื่อการป้องกัน สำหรับผู้ที่มีความเสี่ยงในการสัมผัสเชื้อไวรัสเอชไอวี</a:t>
            </a:r>
            <a:r>
              <a:rPr lang="th-TH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endParaRPr lang="th-TH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>
            <p:custDataLst>
              <p:tags r:id="rId5"/>
            </p:custDataLst>
          </p:nvPr>
        </p:nvSpPr>
        <p:spPr>
          <a:xfrm>
            <a:off x="274321" y="6068974"/>
            <a:ext cx="630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ตรวจวิเคราะห์ติดตามเชื้อไวรัสเอชไอวี</a:t>
            </a:r>
            <a:r>
              <a:rPr lang="th-TH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ตามเวลาที่กำหนด!</a:t>
            </a:r>
          </a:p>
        </p:txBody>
      </p:sp>
    </p:spTree>
    <p:extLst>
      <p:ext uri="{BB962C8B-B14F-4D97-AF65-F5344CB8AC3E}">
        <p14:creationId xmlns:p14="http://schemas.microsoft.com/office/powerpoint/2010/main" val="254706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8" b="5010"/>
          <a:stretch/>
        </p:blipFill>
        <p:spPr>
          <a:xfrm>
            <a:off x="182221" y="4000986"/>
            <a:ext cx="7162453" cy="23347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34612"/>
            <a:ext cx="6630325" cy="5372850"/>
          </a:xfrm>
          <a:prstGeom prst="rect">
            <a:avLst/>
          </a:prstGeom>
        </p:spPr>
      </p:pic>
      <p:sp>
        <p:nvSpPr>
          <p:cNvPr id="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733699" y="1789931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733699" y="2771312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15049902-5224-4304-AE55-B365F104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8659" y="6408700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46900" y="135888"/>
            <a:ext cx="8709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มาตรการการจัดการหลังสัมผัสเชื้อไวรัสเอชไอวี</a:t>
            </a:r>
            <a:r>
              <a:rPr lang="th-TH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HIV) </a:t>
            </a:r>
            <a:endParaRPr lang="th-TH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th-TH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หลัง</a:t>
            </a:r>
            <a:r>
              <a:rPr 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 </a:t>
            </a:r>
            <a:r>
              <a:rPr lang="th-TH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สัมผัส การใช้ยาเพื่อการป้องกัน(PEP)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043608" y="1648633"/>
            <a:ext cx="6505782" cy="12750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0" lang="th-TH" sz="28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ใช้ยาก่อนเพื่อปกป้องเซลล์  ก่อนที่จะกลายเป็นการติดเชื้อถาวร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kumimoji="0" lang="th-TH" sz="28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ผลข้างเคียงแตกต่างกันตามบุคคล จะหายไปเมื่อหยุดใช้ยา</a:t>
            </a:r>
            <a:endParaRPr kumimoji="0" lang="th-TH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4147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BEFDF4-1E6A-4391-B4C4-7DF902C0CE3C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7">
            <a:extLst>
              <a:ext uri="{FF2B5EF4-FFF2-40B4-BE49-F238E27FC236}">
                <a16:creationId xmlns:a16="http://schemas.microsoft.com/office/drawing/2014/main" id="{1249890A-87BA-4D21-8BD4-85962FF95FBA}"/>
              </a:ext>
            </a:extLst>
          </p:cNvPr>
          <p:cNvSpPr/>
          <p:nvPr/>
        </p:nvSpPr>
        <p:spPr>
          <a:xfrm>
            <a:off x="251520" y="3711652"/>
            <a:ext cx="1944216" cy="1368152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8">
            <a:extLst>
              <a:ext uri="{FF2B5EF4-FFF2-40B4-BE49-F238E27FC236}">
                <a16:creationId xmlns:a16="http://schemas.microsoft.com/office/drawing/2014/main" id="{1A1E8AC8-1AAA-4D60-84F0-A4F1669D441F}"/>
              </a:ext>
            </a:extLst>
          </p:cNvPr>
          <p:cNvSpPr/>
          <p:nvPr/>
        </p:nvSpPr>
        <p:spPr>
          <a:xfrm>
            <a:off x="251520" y="5301208"/>
            <a:ext cx="1944216" cy="1368152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13">
            <a:extLst>
              <a:ext uri="{FF2B5EF4-FFF2-40B4-BE49-F238E27FC236}">
                <a16:creationId xmlns:a16="http://schemas.microsoft.com/office/drawing/2014/main" id="{AA5823C8-7BBA-42D7-AD01-0D37388F23EE}"/>
              </a:ext>
            </a:extLst>
          </p:cNvPr>
          <p:cNvSpPr/>
          <p:nvPr/>
        </p:nvSpPr>
        <p:spPr>
          <a:xfrm>
            <a:off x="2329314" y="3711652"/>
            <a:ext cx="6275040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14">
            <a:extLst>
              <a:ext uri="{FF2B5EF4-FFF2-40B4-BE49-F238E27FC236}">
                <a16:creationId xmlns:a16="http://schemas.microsoft.com/office/drawing/2014/main" id="{298CFA6E-4C82-4443-BCF8-1F12F287E377}"/>
              </a:ext>
            </a:extLst>
          </p:cNvPr>
          <p:cNvSpPr/>
          <p:nvPr/>
        </p:nvSpPr>
        <p:spPr>
          <a:xfrm>
            <a:off x="2315334" y="5284862"/>
            <a:ext cx="6275040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6">
            <a:extLst>
              <a:ext uri="{FF2B5EF4-FFF2-40B4-BE49-F238E27FC236}">
                <a16:creationId xmlns:a16="http://schemas.microsoft.com/office/drawing/2014/main" id="{943A43CA-8087-4FBE-BD56-E3B12DD06193}"/>
              </a:ext>
            </a:extLst>
          </p:cNvPr>
          <p:cNvSpPr/>
          <p:nvPr/>
        </p:nvSpPr>
        <p:spPr>
          <a:xfrm>
            <a:off x="251520" y="1484785"/>
            <a:ext cx="1944216" cy="2037926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9">
            <a:extLst>
              <a:ext uri="{FF2B5EF4-FFF2-40B4-BE49-F238E27FC236}">
                <a16:creationId xmlns:a16="http://schemas.microsoft.com/office/drawing/2014/main" id="{381A686C-C169-4981-B8A2-0705FEA2DC66}"/>
              </a:ext>
            </a:extLst>
          </p:cNvPr>
          <p:cNvSpPr/>
          <p:nvPr/>
        </p:nvSpPr>
        <p:spPr>
          <a:xfrm>
            <a:off x="2329314" y="1484784"/>
            <a:ext cx="6275040" cy="2041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946D69D-E573-4209-867D-4BBB7FA82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38408"/>
            <a:ext cx="1800000" cy="1505226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7C06722E-5313-4FA5-BE87-96CE30F1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6888" y="6369606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-255074" y="133850"/>
            <a:ext cx="965415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th-TH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การใช้ยาเพื่อการป้องกันหลังสัมผัสเชื้อไวรัสเอชไอวี(</a:t>
            </a:r>
            <a:r>
              <a:rPr kumimoji="0" 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kumimoji="0" lang="th-TH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เนื่องจากการปฏิบัติหน้าที่ รัฐบาลเป็นผู้สนับสนุนค่าใช้จ่าย</a:t>
            </a:r>
            <a:endParaRPr kumimoji="0" lang="th-TH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7617" y="2044089"/>
            <a:ext cx="2196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เมื่อยื่นเรื่องต้องเตรียมเอกสารใดบ้าง</a:t>
            </a:r>
          </a:p>
        </p:txBody>
      </p:sp>
      <p:sp>
        <p:nvSpPr>
          <p:cNvPr id="17" name="矩形 16"/>
          <p:cNvSpPr/>
          <p:nvPr/>
        </p:nvSpPr>
        <p:spPr>
          <a:xfrm>
            <a:off x="149696" y="3914005"/>
            <a:ext cx="2174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การยื่นเรื่องมีการจำกัดระยะเวลาหรือไม่</a:t>
            </a:r>
          </a:p>
        </p:txBody>
      </p:sp>
      <p:sp>
        <p:nvSpPr>
          <p:cNvPr id="18" name="矩形 17"/>
          <p:cNvSpPr/>
          <p:nvPr/>
        </p:nvSpPr>
        <p:spPr>
          <a:xfrm>
            <a:off x="166397" y="5631341"/>
            <a:ext cx="2104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เอกสารการยื่นเรื่องส่งไปที่ใด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2329314" y="3711652"/>
            <a:ext cx="6275040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มี</a:t>
            </a:r>
          </a:p>
          <a:p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หน่วยงานที่คุณทำงาน หลังเกิดเหตุ </a:t>
            </a:r>
            <a:r>
              <a:rPr lang="th-TH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ภายใน 6 เดือน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ต้องทำหนังสือแจ้งไปยัง</a:t>
            </a:r>
            <a:r>
              <a:rPr lang="th-TH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กองการสาธารณสุขในท้องที่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เพื่อทำการพิจารณาเบื้องต้นและยื่นเรื่องขอเบิกค่าใช้จ่าย</a:t>
            </a:r>
          </a:p>
        </p:txBody>
      </p: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2613848" y="1682064"/>
            <a:ext cx="2815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2" indent="-358775">
              <a:lnSpc>
                <a:spcPct val="150000"/>
              </a:lnSpc>
              <a:buNone/>
            </a:pP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 ใบเบิกของหน่วยงานยื่นเรื่อง</a:t>
            </a:r>
          </a:p>
          <a:p>
            <a:pPr marL="358775" lvl="2" indent="-358775">
              <a:lnSpc>
                <a:spcPct val="150000"/>
              </a:lnSpc>
              <a:buNone/>
            </a:pP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 ใบเสร็จค่าใช้จ่ายรักษาพยาบาลต้นฉบับจริง</a:t>
            </a:r>
          </a:p>
          <a:p>
            <a:pPr marL="358775" lvl="2" indent="-358775">
              <a:lnSpc>
                <a:spcPct val="150000"/>
              </a:lnSpc>
              <a:buNone/>
            </a:pP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 รายละเอียดค่าใช้จ่าย</a:t>
            </a:r>
          </a:p>
          <a:p>
            <a:pPr marL="358775" lvl="2" indent="-358775">
              <a:lnSpc>
                <a:spcPct val="150000"/>
              </a:lnSpc>
              <a:buNone/>
            </a:pP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 ประวัติผู้ป่วยโดยสังเขป</a:t>
            </a: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5429696" y="1699797"/>
            <a:ext cx="314604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358775">
              <a:lnSpc>
                <a:spcPct val="130000"/>
              </a:lnSpc>
              <a:spcBef>
                <a:spcPct val="20000"/>
              </a:spcBef>
            </a:pP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 บันทึกบอกเล่าเหตุการณ์</a:t>
            </a:r>
          </a:p>
          <a:p>
            <a:pPr marL="358775" lvl="1" indent="-358775">
              <a:lnSpc>
                <a:spcPct val="130000"/>
              </a:lnSpc>
              <a:spcBef>
                <a:spcPct val="20000"/>
              </a:spcBef>
            </a:pP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 ใบแจ้งอุบัติเหตุการสัมผัสเชื้อไวรัสเอชไอวีจากการปฏิบัติหน้าที่</a:t>
            </a:r>
          </a:p>
          <a:p>
            <a:pPr marL="358775" lvl="1" indent="-358775">
              <a:lnSpc>
                <a:spcPct val="130000"/>
              </a:lnSpc>
              <a:spcBef>
                <a:spcPct val="20000"/>
              </a:spcBef>
            </a:pP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th-TH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บันทึกติดตามการตรวจเลือดจากเข็มแทง</a:t>
            </a:r>
          </a:p>
        </p:txBody>
      </p:sp>
      <p:sp>
        <p:nvSpPr>
          <p:cNvPr id="22" name="矩形 21"/>
          <p:cNvSpPr/>
          <p:nvPr/>
        </p:nvSpPr>
        <p:spPr>
          <a:xfrm>
            <a:off x="2430720" y="145811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หน่วยงานยื่นเรื่องทำหนังสือและแนบเอกสารดังต่อไปนี้</a:t>
            </a:r>
          </a:p>
        </p:txBody>
      </p:sp>
      <p:sp>
        <p:nvSpPr>
          <p:cNvPr id="23" name="矩形 22"/>
          <p:cNvSpPr/>
          <p:nvPr/>
        </p:nvSpPr>
        <p:spPr>
          <a:xfrm>
            <a:off x="2430720" y="5390856"/>
            <a:ext cx="47335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เอกสารที่เกี่ยวข้องส่งไปยังกองการสาธารณสุขในท้องที่ หลังจากนั้นกองการสาธารณสุขก็จะ</a:t>
            </a:r>
          </a:p>
          <a:p>
            <a:r>
              <a:rPr lang="th-TH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ทำการส่งต่อไปยังกรมควบคุมโรค เพื่อทำการพิจารณาซ้ำและอนุมัติการจ่ายเงิน</a:t>
            </a:r>
          </a:p>
        </p:txBody>
      </p:sp>
    </p:spTree>
    <p:extLst>
      <p:ext uri="{BB962C8B-B14F-4D97-AF65-F5344CB8AC3E}">
        <p14:creationId xmlns:p14="http://schemas.microsoft.com/office/powerpoint/2010/main" val="186332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EE50692-EA20-4728-9F49-11DC5D56D579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B0BAC9-B514-475E-A6CD-4BBC8A0B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0336" y="6360152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27</a:t>
            </a:fld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71882" y="335360"/>
            <a:ext cx="8625854" cy="10306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th-TH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โรงพยาบาลเป้าหมายตรวจเชื้อไวรัสเอชไอวี(</a:t>
            </a:r>
            <a:r>
              <a:rPr kumimoji="1" 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endParaRPr kumimoji="1" lang="th-TH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32B076-B90B-452E-935F-2BB2459B85CD}"/>
              </a:ext>
            </a:extLst>
          </p:cNvPr>
          <p:cNvSpPr/>
          <p:nvPr/>
        </p:nvSpPr>
        <p:spPr>
          <a:xfrm>
            <a:off x="2232678" y="2848608"/>
            <a:ext cx="6735514" cy="1938992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hangingPunct="0"/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" y="2593968"/>
            <a:ext cx="2239171" cy="244827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62026" y="3033274"/>
            <a:ext cx="6876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ปัจจุบันทั่วไต้หวันมีโรงพยาบาลเป้าหมายตรวจเชื้อไวรัสเอชไอวี(</a:t>
            </a:r>
            <a:r>
              <a:rPr 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HIV)</a:t>
            </a:r>
            <a:r>
              <a:rPr lang="th-TH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รวมทั้งหมด </a:t>
            </a:r>
            <a:r>
              <a:rPr lang="th-TH"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th-TH" sz="2400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แห่ง</a:t>
            </a:r>
          </a:p>
          <a:p>
            <a:pPr algn="ctr"/>
            <a:r>
              <a:rPr lang="th-TH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 และมีคลินิกเป้าหมายจำนวน 1แห่ง )</a:t>
            </a:r>
          </a:p>
          <a:p>
            <a:pPr algn="ctr"/>
            <a:r>
              <a:rPr lang="th-TH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เสนอบริการสอบถามเกี่ยวกับการป้องเชื้อไวรัสเอชไอวี(</a:t>
            </a:r>
            <a:r>
              <a:rPr 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HIV)</a:t>
            </a:r>
            <a:endParaRPr lang="th-TH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4D8C1C-9B15-4E2D-ADE6-0FA68F11963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>
            <a:extLst>
              <a:ext uri="{FF2B5EF4-FFF2-40B4-BE49-F238E27FC236}">
                <a16:creationId xmlns:a16="http://schemas.microsoft.com/office/drawing/2014/main" id="{EF37B340-956B-4F67-938B-A6BBFDF0194D}"/>
              </a:ext>
            </a:extLst>
          </p:cNvPr>
          <p:cNvSpPr/>
          <p:nvPr/>
        </p:nvSpPr>
        <p:spPr>
          <a:xfrm>
            <a:off x="769965" y="3405948"/>
            <a:ext cx="2771255" cy="1193860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สัมผัสของเหลวจากร่างกายก็มีความเสี่ยงติดเชื้อ?</a:t>
            </a:r>
          </a:p>
        </p:txBody>
      </p:sp>
      <p:sp>
        <p:nvSpPr>
          <p:cNvPr id="6" name="圓角矩形圖說文字 7">
            <a:extLst>
              <a:ext uri="{FF2B5EF4-FFF2-40B4-BE49-F238E27FC236}">
                <a16:creationId xmlns:a16="http://schemas.microsoft.com/office/drawing/2014/main" id="{1033A326-0E8B-4910-AFBF-5875CDC19966}"/>
              </a:ext>
            </a:extLst>
          </p:cNvPr>
          <p:cNvSpPr/>
          <p:nvPr/>
        </p:nvSpPr>
        <p:spPr>
          <a:xfrm>
            <a:off x="769965" y="2335105"/>
            <a:ext cx="2701636" cy="795251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ติดเชื้อก็คือการเกิดอาการของโรค?</a:t>
            </a:r>
          </a:p>
        </p:txBody>
      </p:sp>
      <p:sp>
        <p:nvSpPr>
          <p:cNvPr id="8" name="圓角矩形圖說文字 15">
            <a:extLst>
              <a:ext uri="{FF2B5EF4-FFF2-40B4-BE49-F238E27FC236}">
                <a16:creationId xmlns:a16="http://schemas.microsoft.com/office/drawing/2014/main" id="{F4FA6C7E-6C01-4A0B-ABB6-13EC613859D7}"/>
              </a:ext>
            </a:extLst>
          </p:cNvPr>
          <p:cNvSpPr/>
          <p:nvPr/>
        </p:nvSpPr>
        <p:spPr>
          <a:xfrm>
            <a:off x="3714263" y="3393658"/>
            <a:ext cx="4611836" cy="2316221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th-TH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น้ำลาย, เสมหะ, สารคัดหลั่งในโพรงจมูก, น้ำตา, เหงื่อ, ปัสสาวะ, อุจจาระ, สิ่งอาเจียน, ตุ่มน้ำผิวหนัง </a:t>
            </a:r>
            <a:endParaRPr lang="en-US" altLang="zh-TW" sz="2400" b="1" dirty="0" smtClean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th-TH" altLang="zh-TW" sz="2400" b="1" dirty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th-TH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ล้วนแต่ไม่สามารถติดต่อได้</a:t>
            </a:r>
          </a:p>
        </p:txBody>
      </p:sp>
      <p:pic>
        <p:nvPicPr>
          <p:cNvPr id="14" name="圖片 7">
            <a:extLst>
              <a:ext uri="{FF2B5EF4-FFF2-40B4-BE49-F238E27FC236}">
                <a16:creationId xmlns:a16="http://schemas.microsoft.com/office/drawing/2014/main" id="{ED5D570C-230B-49E2-B7F3-72211C73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2" y="4764882"/>
            <a:ext cx="1637543" cy="19323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7504E1F-6A7B-41A8-9E7C-AFCC54734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0552" y="5085184"/>
            <a:ext cx="993448" cy="1727968"/>
          </a:xfrm>
          <a:prstGeom prst="rect">
            <a:avLst/>
          </a:prstGeom>
        </p:spPr>
      </p:pic>
      <p:sp>
        <p:nvSpPr>
          <p:cNvPr id="17" name="圓角矩形圖說文字 14">
            <a:extLst>
              <a:ext uri="{FF2B5EF4-FFF2-40B4-BE49-F238E27FC236}">
                <a16:creationId xmlns:a16="http://schemas.microsoft.com/office/drawing/2014/main" id="{B7AB9804-2A83-489B-919E-F106B0673E8B}"/>
              </a:ext>
            </a:extLst>
          </p:cNvPr>
          <p:cNvSpPr/>
          <p:nvPr/>
        </p:nvSpPr>
        <p:spPr>
          <a:xfrm>
            <a:off x="3707906" y="1272341"/>
            <a:ext cx="4012119" cy="2073253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2959D5-6F54-48A2-B4D3-B2C43B09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47012" y="644607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C4211-DC08-42C6-B13C-B804F08D47A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179512" y="379660"/>
            <a:ext cx="9143999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</a:pPr>
            <a:r>
              <a:rPr kumimoji="0" lang="th-TH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ความเชื่อที่ผิดเกี่ยวกับเชื้อไวรัสเอชไอวี(</a:t>
            </a:r>
            <a:r>
              <a:rPr kumimoji="0" 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endParaRPr kumimoji="0" lang="th-TH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039606" y="1329583"/>
            <a:ext cx="432000" cy="1883393"/>
          </a:xfrm>
          <a:prstGeom prst="rect">
            <a:avLst/>
          </a:prstGeom>
          <a:noFill/>
          <a:ln>
            <a:noFill/>
          </a:ln>
        </p:spPr>
        <p:txBody>
          <a:bodyPr vert="eaVert" wrap="square" lIns="36000" tIns="36000" rIns="36000" bIns="36000" rtlCol="0">
            <a:noAutofit/>
          </a:bodyPr>
          <a:lstStyle/>
          <a:p>
            <a:pPr>
              <a:lnSpc>
                <a:spcPts val="1300"/>
              </a:lnSpc>
            </a:pPr>
            <a:r>
              <a:rPr lang="th-TH" sz="1000" b="1" dirty="0">
                <a:solidFill>
                  <a:srgbClr val="00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ติดเชื้อไม่มีอาการของโรค▼เรียกว่าติดเชื้อ </a:t>
            </a:r>
            <a:r>
              <a:rPr lang="en-US" sz="1000" b="1" dirty="0">
                <a:solidFill>
                  <a:srgbClr val="00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228271" y="1315410"/>
            <a:ext cx="420033" cy="1883393"/>
          </a:xfrm>
          <a:prstGeom prst="rect">
            <a:avLst/>
          </a:prstGeom>
          <a:noFill/>
          <a:ln>
            <a:noFill/>
          </a:ln>
        </p:spPr>
        <p:txBody>
          <a:bodyPr vert="eaVert" wrap="square" lIns="36000" tIns="36000" rIns="36000" bIns="36000" rtlCol="0">
            <a:noAutofit/>
          </a:bodyPr>
          <a:lstStyle/>
          <a:p>
            <a:pPr>
              <a:lnSpc>
                <a:spcPts val="1300"/>
              </a:lnSpc>
            </a:pPr>
            <a:r>
              <a:rPr lang="th-TH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เมื่อป่วย▼เรียกว่า </a:t>
            </a:r>
            <a:r>
              <a:rPr 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AIDS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3829286" y="1345147"/>
            <a:ext cx="288000" cy="621062"/>
          </a:xfrm>
          <a:prstGeom prst="roundRect">
            <a:avLst/>
          </a:prstGeom>
          <a:gradFill flip="none" rotWithShape="1">
            <a:gsLst>
              <a:gs pos="0">
                <a:srgbClr val="0994C1"/>
              </a:gs>
              <a:gs pos="100000">
                <a:srgbClr val="23B8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th-TH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ระยะแรก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7126441" y="1345147"/>
            <a:ext cx="288000" cy="621062"/>
          </a:xfrm>
          <a:prstGeom prst="roundRect">
            <a:avLst/>
          </a:prstGeom>
          <a:gradFill flip="none" rotWithShape="1">
            <a:gsLst>
              <a:gs pos="0">
                <a:srgbClr val="B52025"/>
              </a:gs>
              <a:gs pos="100000">
                <a:srgbClr val="E6252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th-TH" altLang="zh-TW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ระยะหลัง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4" t="7272" r="34818" b="6079"/>
          <a:stretch/>
        </p:blipFill>
        <p:spPr>
          <a:xfrm>
            <a:off x="4419600" y="1217524"/>
            <a:ext cx="994740" cy="210332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1" t="7279" r="10389" b="5179"/>
          <a:stretch/>
        </p:blipFill>
        <p:spPr>
          <a:xfrm>
            <a:off x="6134541" y="1247600"/>
            <a:ext cx="991902" cy="2109392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38239" r="75090" b="40025"/>
          <a:stretch/>
        </p:blipFill>
        <p:spPr>
          <a:xfrm>
            <a:off x="5424428" y="2007989"/>
            <a:ext cx="722583" cy="6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B969E5-75F9-4EBA-86BB-B0957D16F1D1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圓角矩形圖說文字 4">
            <a:extLst>
              <a:ext uri="{FF2B5EF4-FFF2-40B4-BE49-F238E27FC236}">
                <a16:creationId xmlns:a16="http://schemas.microsoft.com/office/drawing/2014/main" id="{0BA64A44-9ED6-4D57-9912-C242089832FA}"/>
              </a:ext>
            </a:extLst>
          </p:cNvPr>
          <p:cNvSpPr/>
          <p:nvPr/>
        </p:nvSpPr>
        <p:spPr>
          <a:xfrm>
            <a:off x="676592" y="1406302"/>
            <a:ext cx="2938482" cy="1193860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rgbClr val="FFC1C1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th-TH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ติดเชื้อไวรัสเอชไอวี</a:t>
            </a:r>
            <a:r>
              <a:rPr lang="th-TH" altLang="zh-TW" sz="16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เป็นโรคที่ไม่มีทางรักษา</a:t>
            </a:r>
            <a:r>
              <a:rPr lang="th-TH" altLang="zh-TW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23" name="圓角矩形圖說文字 5">
            <a:extLst>
              <a:ext uri="{FF2B5EF4-FFF2-40B4-BE49-F238E27FC236}">
                <a16:creationId xmlns:a16="http://schemas.microsoft.com/office/drawing/2014/main" id="{4E95C066-5683-4048-8DFE-CE57613240BF}"/>
              </a:ext>
            </a:extLst>
          </p:cNvPr>
          <p:cNvSpPr/>
          <p:nvPr/>
        </p:nvSpPr>
        <p:spPr>
          <a:xfrm>
            <a:off x="951874" y="3546500"/>
            <a:ext cx="2701636" cy="1467905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th-TH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รสนิยมทางเพศที่ต่างกันเกี่ยวข้องกับการติดเชื้อไวรัสเอชไอวี</a:t>
            </a:r>
            <a:r>
              <a:rPr lang="th-TH" altLang="zh-TW" sz="16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altLang="zh-TW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sz="16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th-TH" altLang="zh-TW" sz="160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圖說文字 9">
            <a:extLst>
              <a:ext uri="{FF2B5EF4-FFF2-40B4-BE49-F238E27FC236}">
                <a16:creationId xmlns:a16="http://schemas.microsoft.com/office/drawing/2014/main" id="{90D5C9A8-98B5-49AD-A547-66DE37B9D5DC}"/>
              </a:ext>
            </a:extLst>
          </p:cNvPr>
          <p:cNvSpPr/>
          <p:nvPr/>
        </p:nvSpPr>
        <p:spPr>
          <a:xfrm>
            <a:off x="3829589" y="3703898"/>
            <a:ext cx="4228108" cy="2389398"/>
          </a:xfrm>
          <a:prstGeom prst="wedgeRoundRectCallout">
            <a:avLst>
              <a:gd name="adj1" fmla="val 60761"/>
              <a:gd name="adj2" fmla="val -9102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th-TH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การติดต่อของโรคทุกชนิดไม่มีการแบ่งเพศ,  รสนิยมทางเพศ</a:t>
            </a:r>
            <a:r>
              <a:rPr lang="th-TH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มีเพียงความสัมพันธ์ทางเพศที่ปลอดภัยเท่านั้น ( สวมถุงยางอนามัยอย่างถูกต้องตลอดเวลา+เจลหล่อลื่นชนิดน้ำ ) จึงจะสามารถป้องกันการติดเชื้อไวรัสเอชไอวี(</a:t>
            </a:r>
            <a:r>
              <a:rPr lang="en-US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และโรคติดต่อทางเพศสัมพันธ์อื่น</a:t>
            </a:r>
          </a:p>
        </p:txBody>
      </p:sp>
      <p:sp>
        <p:nvSpPr>
          <p:cNvPr id="27" name="圓角矩形圖說文字 15">
            <a:extLst>
              <a:ext uri="{FF2B5EF4-FFF2-40B4-BE49-F238E27FC236}">
                <a16:creationId xmlns:a16="http://schemas.microsoft.com/office/drawing/2014/main" id="{DF8937C5-FDB5-4270-869B-5EE972A285E1}"/>
              </a:ext>
            </a:extLst>
          </p:cNvPr>
          <p:cNvSpPr/>
          <p:nvPr/>
        </p:nvSpPr>
        <p:spPr>
          <a:xfrm>
            <a:off x="3851920" y="1282028"/>
            <a:ext cx="4677926" cy="2212066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rgbClr val="FFC1C1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/>
            <a:r>
              <a:rPr lang="th-TH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ผลจากการคิดค้นยาชนิดใหม่ที่หลากหลายขึ้นใช้ การติดเชื้อไวรัสเอชไอวี (</a:t>
            </a:r>
            <a:r>
              <a:rPr lang="en-US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ไม่ได้เป็นมรณะดำสำหรับศตวรรษที่ 20 อีกต่อไป </a:t>
            </a:r>
            <a:r>
              <a:rPr lang="th-TH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อายุขัยเฉลี่ยของผู้ติดเชื้อไม่ได้มีความแตกต่างจากผู้ไม่ได้ติดเชื้ออีกแล้ว จึงได้กลายเป็นเหมือนโรคเรื้อรังเช่นเดียวกับความดันโลหิตสูงและเบาหวาน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923BC4C-E404-43A3-BDD8-B1F4A5BC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7696" y="5013176"/>
            <a:ext cx="1137277" cy="1831968"/>
          </a:xfrm>
          <a:prstGeom prst="rect">
            <a:avLst/>
          </a:prstGeom>
        </p:spPr>
      </p:pic>
      <p:pic>
        <p:nvPicPr>
          <p:cNvPr id="11" name="圖片 7">
            <a:extLst>
              <a:ext uri="{FF2B5EF4-FFF2-40B4-BE49-F238E27FC236}">
                <a16:creationId xmlns:a16="http://schemas.microsoft.com/office/drawing/2014/main" id="{91259B4E-258C-40E4-A427-EE25C45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77235"/>
            <a:ext cx="1637543" cy="19323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AB7CBE-2D2D-4C6A-A914-6F5F995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C4211-DC08-42C6-B13C-B804F08D47A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-126267" y="330632"/>
            <a:ext cx="9396536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spcAft>
                <a:spcPts val="0"/>
              </a:spcAft>
            </a:pPr>
            <a:r>
              <a:rPr kumimoji="0" lang="th-TH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ความเชื่อที่ผิดเกี่ยวกับเชื้อไวรัสเอชไอวี(</a:t>
            </a:r>
            <a:r>
              <a:rPr kumimoji="0" 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endParaRPr kumimoji="0" lang="th-TH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62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411923" y="442809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Aft>
                <a:spcPts val="0"/>
              </a:spcAft>
              <a:buNone/>
            </a:pPr>
            <a:r>
              <a:rPr kumimoji="0" lang="th-TH" altLang="zh-TW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หัวข้อหลัก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627784" y="2071272"/>
            <a:ext cx="721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0" sz="2000" b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th-TH" altLang="zh-TW" dirty="0"/>
              <a:t>แนะนำสถานการณ์การระบาดในประเทศ</a:t>
            </a:r>
          </a:p>
          <a:p>
            <a:r>
              <a:rPr lang="th-TH" altLang="zh-TW" dirty="0"/>
              <a:t>แนะนำเชื้อไวรัสเอชไอวี(</a:t>
            </a:r>
            <a:r>
              <a:rPr lang="en-US" altLang="zh-TW" dirty="0"/>
              <a:t>HIV)</a:t>
            </a:r>
            <a:r>
              <a:rPr lang="th-TH" altLang="zh-TW" dirty="0"/>
              <a:t>และโรคเอดส์ (</a:t>
            </a:r>
            <a:r>
              <a:rPr lang="en-US" altLang="zh-TW" dirty="0"/>
              <a:t>AIDS)</a:t>
            </a:r>
          </a:p>
          <a:p>
            <a:r>
              <a:rPr lang="th-TH" altLang="zh-TW" dirty="0"/>
              <a:t>การป้องกันและรักษาเชื้อไวรัสเอชไอวี (</a:t>
            </a:r>
            <a:r>
              <a:rPr lang="en-US" altLang="zh-TW" dirty="0"/>
              <a:t>HIV) 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2207862" y="1183146"/>
            <a:ext cx="6501217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kumimoji="0" lang="th-TH" altLang="zh-TW" sz="28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ความรู้เกี่ยวกับการควบคุมป้องกันเชื้อไวรัสเอชไอวี(</a:t>
            </a:r>
            <a:r>
              <a:rPr kumimoji="0" lang="en-US" altLang="zh-TW" sz="2800" b="1" dirty="0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2183872" y="3648653"/>
            <a:ext cx="6617470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marL="0" lvl="0" indent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kumimoji="0" sz="3200" b="1">
                <a:solidFill>
                  <a:srgbClr val="70AD47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th-TH" altLang="zh-TW" sz="2800" dirty="0">
                <a:solidFill>
                  <a:schemeClr val="bg2">
                    <a:lumMod val="90000"/>
                  </a:schemeClr>
                </a:solidFill>
              </a:rPr>
              <a:t>ความรู้ความเข้าใจเกี่ยวกับการป้องกันและการดูแลผู้ติดเชื้อไวรัสเอชไอวี(</a:t>
            </a:r>
            <a:r>
              <a:rPr lang="en-US" altLang="zh-TW" sz="2800" dirty="0">
                <a:solidFill>
                  <a:schemeClr val="bg2">
                    <a:lumMod val="90000"/>
                  </a:schemeClr>
                </a:solidFill>
              </a:rPr>
              <a:t>HIV) </a:t>
            </a:r>
            <a:endParaRPr lang="zh-TW" alt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27784" y="4473540"/>
            <a:ext cx="6660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ความเสี่ยงต่อการสัมผัสเชื้อไวรัสเอชไอวี (</a:t>
            </a:r>
            <a:r>
              <a:rPr kumimoji="0" lang="en-US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มาตรการหลักเกณฑ์การป้องกันดูแลระดับมาตรฐาน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มาตรการการจัดการหลังสัมผัสเชื้อไวรัสเอชไอวี (</a:t>
            </a:r>
            <a:r>
              <a:rPr kumimoji="0" lang="en-US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คำถามและความเชื่อที่ผิดที่มักพบเห็นเป็นประจำ</a:t>
            </a:r>
          </a:p>
          <a:p>
            <a:pPr marL="257175" lvl="0" indent="-257175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th-TH" altLang="zh-TW" sz="20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ล้มล้างการดูหมิ่นเหยียดหยาม ความห่วงใยและการ</a:t>
            </a:r>
            <a:r>
              <a:rPr kumimoji="0" lang="th-TH" altLang="zh-TW" sz="2000" b="1" dirty="0" smtClean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ยอมรับ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" y="-91440"/>
            <a:ext cx="2199242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" y="-91439"/>
            <a:ext cx="2175253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78C3B4-F7C5-4F88-BBDC-F7000CB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C4211-DC08-42C6-B13C-B804F08D47A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85BFB02-AB3B-4E5C-B57F-F55F33B8D19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id="{98461D3A-D73C-46BB-9ADA-BF0A47C3A1EB}"/>
              </a:ext>
            </a:extLst>
          </p:cNvPr>
          <p:cNvSpPr/>
          <p:nvPr/>
        </p:nvSpPr>
        <p:spPr>
          <a:xfrm>
            <a:off x="35495" y="2416206"/>
            <a:ext cx="9073008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67AEFC8-373A-4130-B7B0-2D73FD81FFA2}"/>
              </a:ext>
            </a:extLst>
          </p:cNvPr>
          <p:cNvGrpSpPr/>
          <p:nvPr/>
        </p:nvGrpSpPr>
        <p:grpSpPr>
          <a:xfrm>
            <a:off x="345672" y="285104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id="{5144AE32-2394-4675-974D-B8A6C28747D1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1B2C8A6-206E-4E63-B998-C58B87DD20BA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75ED179-9E4A-474D-AB1A-A80A01D8CCA4}"/>
              </a:ext>
            </a:extLst>
          </p:cNvPr>
          <p:cNvGrpSpPr/>
          <p:nvPr/>
        </p:nvGrpSpPr>
        <p:grpSpPr>
          <a:xfrm>
            <a:off x="323528" y="4295451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id="{16932984-F6C7-4910-BB02-CCDA9725A490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2794B93-7C3C-4EC5-BA36-4F0556BC2B70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9F1FF286-C183-4BA9-A9C4-59E6A9DEE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205314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269C29-E5FC-4B6D-AA2A-D0FE9AAA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0" y="44624"/>
            <a:ext cx="9044578" cy="1065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คำถามที่พบได้บ่อยเกี่ยวกับการติดเชื้อไวรัสเอชไอวี</a:t>
            </a:r>
            <a:r>
              <a:rPr kumimoji="0" lang="th-TH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kumimoji="0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</a:p>
        </p:txBody>
      </p:sp>
      <p:sp>
        <p:nvSpPr>
          <p:cNvPr id="17" name="文字方塊 16"/>
          <p:cNvSpPr txBox="1"/>
          <p:nvPr>
            <p:custDataLst>
              <p:tags r:id="rId1"/>
            </p:custDataLst>
          </p:nvPr>
        </p:nvSpPr>
        <p:spPr>
          <a:xfrm>
            <a:off x="1147352" y="2849560"/>
            <a:ext cx="782687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ไม่ทราบว่าการใช้โถส้วมร่วมกับผู้เชื้อไวรัสเอชไอวี</a:t>
            </a:r>
            <a:r>
              <a:rPr lang="th-TH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ใช้อุปกรณ์ซักผ้าร่วมกัน จะติดต่อได้เชื้อไวรัสเอชไอวี</a:t>
            </a:r>
            <a:r>
              <a:rPr lang="th-TH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หรือไม่</a:t>
            </a:r>
          </a:p>
        </p:txBody>
      </p:sp>
      <p:sp>
        <p:nvSpPr>
          <p:cNvPr id="18" name="文字方塊 17"/>
          <p:cNvSpPr txBox="1"/>
          <p:nvPr>
            <p:custDataLst>
              <p:tags r:id="rId2"/>
            </p:custDataLst>
          </p:nvPr>
        </p:nvSpPr>
        <p:spPr>
          <a:xfrm>
            <a:off x="1217705" y="4224436"/>
            <a:ext cx="7686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ไม่ติดต่อ</a:t>
            </a:r>
          </a:p>
          <a:p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การติดต่อของเชื้อไวรัสเอชไอวี(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ต้องอาศัยของเหลวจากร่างกาย, การแลกเปลี่ยนเลือด อันประกอบด้วย เพศสัมพันธ์ไม่ปลอดภัยซึ่งไม่ได้สวมถุงยางอนามัยตลอดเวลา  ใช้อุปกรณ์เข็มฉีดยา, สารเจือจางร่วมกับผู้อื่น หรือการติดต่อโดยตรงจากแม่สู่ลูกเป็นต้น ส่วนสิ่งขับถ่ายเช่นอุจจาระ, ปัสสาวะ, น้ำลาย, เหงื่อเป็นต้น ไม่ทำให้ติดเชื้อได้  ดังนั้นการดำเนินชีวิตร่วมกันโดยทั่วไป ไม่ส่งผลต่อการติดเชื้อไวรัสเอชไอวี(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endParaRPr lang="th-TH" sz="200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7774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8B01B2-F99F-4DD6-AA10-71F2AB42C680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id="{F5D07145-36CD-4DA3-A42E-90458E8D8F57}"/>
              </a:ext>
            </a:extLst>
          </p:cNvPr>
          <p:cNvSpPr/>
          <p:nvPr/>
        </p:nvSpPr>
        <p:spPr>
          <a:xfrm>
            <a:off x="67459" y="2494669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1588E16-FDF3-46DB-8E20-FF672CD9F8B5}"/>
              </a:ext>
            </a:extLst>
          </p:cNvPr>
          <p:cNvGrpSpPr/>
          <p:nvPr/>
        </p:nvGrpSpPr>
        <p:grpSpPr>
          <a:xfrm>
            <a:off x="377636" y="2929507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id="{1E60C34E-E4CA-4063-B7EB-EC58A2D5A9E0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E20E299-6375-4243-8952-594ACA88687B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6786F68-FBDC-4E25-8F68-CC6EECA136AF}"/>
              </a:ext>
            </a:extLst>
          </p:cNvPr>
          <p:cNvSpPr txBox="1"/>
          <p:nvPr/>
        </p:nvSpPr>
        <p:spPr>
          <a:xfrm>
            <a:off x="245411" y="4488940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5D9A1C2-8FBD-471D-963B-DEC97DED4CC7}"/>
              </a:ext>
            </a:extLst>
          </p:cNvPr>
          <p:cNvGrpSpPr/>
          <p:nvPr/>
        </p:nvGrpSpPr>
        <p:grpSpPr>
          <a:xfrm>
            <a:off x="395536" y="4358502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id="{1B97573F-E21C-4738-8AF2-87BA94C60BD8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E8C04C2-924E-4523-A714-966AC73EBFFF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DC7FD4F2-D76C-45C2-9C47-7C42446065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281514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57F80E-E0DD-438D-BFC6-64DC7EA5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>
          <a:xfrm>
            <a:off x="0" y="44624"/>
            <a:ext cx="9108504" cy="1065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คำถามที่พบได้บ่อยเกี่ยวกับการติดเชื้อไวรัสเอชไอวี</a:t>
            </a:r>
            <a:r>
              <a:rPr kumimoji="0" lang="th-TH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kumimoji="0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</a:p>
        </p:txBody>
      </p:sp>
      <p:sp>
        <p:nvSpPr>
          <p:cNvPr id="18" name="文字方塊 17"/>
          <p:cNvSpPr txBox="1"/>
          <p:nvPr>
            <p:custDataLst>
              <p:tags r:id="rId1"/>
            </p:custDataLst>
          </p:nvPr>
        </p:nvSpPr>
        <p:spPr>
          <a:xfrm>
            <a:off x="1212280" y="2770525"/>
            <a:ext cx="782687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ถูกยุงกัดจะติดเชื้อไวรัสเอชไอวี(</a:t>
            </a:r>
            <a:r>
              <a:rPr 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หรือไม่  ยุงกัด </a:t>
            </a:r>
            <a:r>
              <a:rPr 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ผู้ติดเชื้อไวรัสเอชไอวี(</a:t>
            </a:r>
            <a:r>
              <a:rPr 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HIV)”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แล้วมากัดฉัน  จะติดต่อเชื้อไวรัสเอชไอวี(</a:t>
            </a:r>
            <a:r>
              <a:rPr 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ไหม</a:t>
            </a:r>
          </a:p>
        </p:txBody>
      </p:sp>
      <p:sp>
        <p:nvSpPr>
          <p:cNvPr id="19" name="文字方塊 18"/>
          <p:cNvSpPr txBox="1"/>
          <p:nvPr>
            <p:custDataLst>
              <p:tags r:id="rId2"/>
            </p:custDataLst>
          </p:nvPr>
        </p:nvSpPr>
        <p:spPr>
          <a:xfrm>
            <a:off x="1182118" y="4288885"/>
            <a:ext cx="7686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ไม่ติดต่อ</a:t>
            </a:r>
          </a:p>
          <a:p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เชื้อไวรัสเอชไอวี 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ไม่สามารถติดต่อผ่านการถูกแมลงเช่นยุง แมลงวันเป็นต้นกัดปากของยุงมีเลือดติดอยู่ในปริมาณน้อยมาก ไม่เพียงพอที่จะทำให้เกิดการแพร่เชื้อไวรัสได้ นอกจากนี้หลังการดูดเลือดแล้ว จะมีการพักผ่อนเพื่อย่อยสลายเลือด ไม่มีการดูดเลือดแล้วทำการกัดคนต่อไปในทันที อีกทั้งการดูดเลือดของยุงเป็นไปในทางเดียว ไม่มีการคายย้อนออกมาจากหลอดอาหารอีก ดังนั้นไม่สามารถติดต่อเชื้อไวรัสเอชไอวี(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ได้</a:t>
            </a:r>
          </a:p>
        </p:txBody>
      </p:sp>
    </p:spTree>
    <p:extLst>
      <p:ext uri="{BB962C8B-B14F-4D97-AF65-F5344CB8AC3E}">
        <p14:creationId xmlns:p14="http://schemas.microsoft.com/office/powerpoint/2010/main" val="137886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1D5516-A6E6-44AB-A043-7F68D958D0A7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id="{DC4DB189-F78E-48CB-A477-E9A00107014D}"/>
              </a:ext>
            </a:extLst>
          </p:cNvPr>
          <p:cNvSpPr/>
          <p:nvPr/>
        </p:nvSpPr>
        <p:spPr>
          <a:xfrm>
            <a:off x="67459" y="2605776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453130E5-6C4A-40A6-96C8-322B3563B0F1}"/>
              </a:ext>
            </a:extLst>
          </p:cNvPr>
          <p:cNvGrpSpPr/>
          <p:nvPr/>
        </p:nvGrpSpPr>
        <p:grpSpPr>
          <a:xfrm>
            <a:off x="377636" y="304061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id="{576A2AD8-CFD0-4A8F-8599-1B9D61FFA03F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0323701-BEE1-480E-9B65-701C092A241E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70B2B35-5498-49B9-B93C-B5E667631485}"/>
              </a:ext>
            </a:extLst>
          </p:cNvPr>
          <p:cNvSpPr txBox="1"/>
          <p:nvPr/>
        </p:nvSpPr>
        <p:spPr>
          <a:xfrm>
            <a:off x="245411" y="4600047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5BEC00F-D5FD-4977-980A-5CC6798DCB8D}"/>
              </a:ext>
            </a:extLst>
          </p:cNvPr>
          <p:cNvGrpSpPr/>
          <p:nvPr/>
        </p:nvGrpSpPr>
        <p:grpSpPr>
          <a:xfrm>
            <a:off x="395536" y="4428302"/>
            <a:ext cx="1029617" cy="776769"/>
            <a:chOff x="1979712" y="4114992"/>
            <a:chExt cx="1029617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id="{657AF022-CD6B-4601-B6D8-81E3AE878004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DF6E151-F4D3-4F7B-BE19-99780694A33D}"/>
                </a:ext>
              </a:extLst>
            </p:cNvPr>
            <p:cNvSpPr txBox="1"/>
            <p:nvPr/>
          </p:nvSpPr>
          <p:spPr>
            <a:xfrm>
              <a:off x="2101138" y="4150287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26823F07-F6E9-4327-A148-3C35DAF4B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426851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A65855-19E4-4DF0-B41A-9BEA2100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3"/>
          <p:cNvSpPr txBox="1">
            <a:spLocks/>
          </p:cNvSpPr>
          <p:nvPr/>
        </p:nvSpPr>
        <p:spPr>
          <a:xfrm>
            <a:off x="17747" y="127917"/>
            <a:ext cx="9108504" cy="1065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คำถามที่พบได้บ่อยเกี่ยวกับการติดเชื้อไวรัสเอชไอวี</a:t>
            </a:r>
            <a:r>
              <a:rPr kumimoji="0" lang="th-TH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kumimoji="0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</a:p>
        </p:txBody>
      </p:sp>
      <p:sp>
        <p:nvSpPr>
          <p:cNvPr id="17" name="文字方塊 16"/>
          <p:cNvSpPr txBox="1"/>
          <p:nvPr>
            <p:custDataLst>
              <p:tags r:id="rId1"/>
            </p:custDataLst>
          </p:nvPr>
        </p:nvSpPr>
        <p:spPr>
          <a:xfrm>
            <a:off x="1207014" y="2880149"/>
            <a:ext cx="782687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ที่ผ่านมาเกิดเหตุการณ์ผู้ติดเชื้อไวรัสเอชไอวี(</a:t>
            </a:r>
            <a:r>
              <a:rPr 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กัดคนจนบาดเจ็บ   ไม่ทราบว่าถูกกัดจะติดต่อเชื้อไวรัสเอชไอวี(</a:t>
            </a:r>
            <a:r>
              <a:rPr 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ไหม</a:t>
            </a:r>
          </a:p>
        </p:txBody>
      </p:sp>
      <p:sp>
        <p:nvSpPr>
          <p:cNvPr id="18" name="文字方塊 17"/>
          <p:cNvSpPr txBox="1"/>
          <p:nvPr>
            <p:custDataLst>
              <p:tags r:id="rId2"/>
            </p:custDataLst>
          </p:nvPr>
        </p:nvSpPr>
        <p:spPr>
          <a:xfrm>
            <a:off x="1207014" y="4351607"/>
            <a:ext cx="76861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ไม่ติดต่อ</a:t>
            </a:r>
          </a:p>
          <a:p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ผู้ถูกกัดสัมผัสโดนของเหลวจากร่างกายของผู้กัด(ผู้ติดเชื้อไวรัส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)คือน้ำลายและเยื่อเมือกในช่องปาก เนื่องจากน้ำลายไม่สามารถติดต่อเชื้อไวรัสเอชไอวี(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ได้ มีเพียงเยื่อเมือกในช่องปาก ในสภาพการณ์พิเศษคือ หากมีบาดแผล, มีเลือดออกเป็นต้น จึงอาจจะติดเชื้อไวรัสเอชไอวี(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ดังนั้นการติดเชื้อไวรัสเอชไอวี(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จากการถูกกัดบาดเจ็บ จึงมีความเป็นไปได้น้อยมาก </a:t>
            </a:r>
            <a:r>
              <a:rPr lang="th-TH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th-TH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th-TH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4219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10C077-C0E7-4041-AE38-56623A72987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id="{8AB963F8-7429-4AB6-A35F-3749878D140B}"/>
              </a:ext>
            </a:extLst>
          </p:cNvPr>
          <p:cNvSpPr/>
          <p:nvPr/>
        </p:nvSpPr>
        <p:spPr>
          <a:xfrm>
            <a:off x="67459" y="2605776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E839B64-1D87-4683-8624-86FD8995BB21}"/>
              </a:ext>
            </a:extLst>
          </p:cNvPr>
          <p:cNvGrpSpPr/>
          <p:nvPr/>
        </p:nvGrpSpPr>
        <p:grpSpPr>
          <a:xfrm>
            <a:off x="377636" y="304061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id="{32C36B8C-4579-488C-B039-45C19C656A76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6243350-55F0-4E2F-9CF0-6A8D20831E07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27D7D17-C7D5-4A57-8428-CF9F8E6F5E17}"/>
              </a:ext>
            </a:extLst>
          </p:cNvPr>
          <p:cNvSpPr txBox="1"/>
          <p:nvPr/>
        </p:nvSpPr>
        <p:spPr>
          <a:xfrm>
            <a:off x="245411" y="4600047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8F59802-BD77-4146-B697-CD30ED89E6BD}"/>
              </a:ext>
            </a:extLst>
          </p:cNvPr>
          <p:cNvGrpSpPr/>
          <p:nvPr/>
        </p:nvGrpSpPr>
        <p:grpSpPr>
          <a:xfrm>
            <a:off x="395536" y="4657367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id="{6C3982E5-E79C-436F-9229-55FFB7958808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AAA0E94-3547-4166-A461-C7BC05027655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4D077C05-A86C-4374-AF5D-90D45B08A3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392621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64A365-1EA7-4905-9AD1-41AFEFE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16" name="文字方塊 15"/>
          <p:cNvSpPr txBox="1"/>
          <p:nvPr>
            <p:custDataLst>
              <p:tags r:id="rId1"/>
            </p:custDataLst>
          </p:nvPr>
        </p:nvSpPr>
        <p:spPr>
          <a:xfrm>
            <a:off x="1217707" y="3027164"/>
            <a:ext cx="782687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93F5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ดื่มน้ำแก้วเดียวกันกับผู้ติดเชื้อไวรัสเอชไอวี(</a:t>
            </a:r>
            <a:r>
              <a:rPr lang="en-US" sz="2400" b="1" dirty="0">
                <a:solidFill>
                  <a:srgbClr val="093F5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HIV)</a:t>
            </a:r>
            <a:r>
              <a:rPr lang="th-TH" sz="2400" b="1" dirty="0">
                <a:solidFill>
                  <a:srgbClr val="093F5C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จะติดเชื้อหรือไม่</a:t>
            </a:r>
          </a:p>
        </p:txBody>
      </p:sp>
      <p:sp>
        <p:nvSpPr>
          <p:cNvPr id="17" name="文字方塊 16"/>
          <p:cNvSpPr txBox="1"/>
          <p:nvPr>
            <p:custDataLst>
              <p:tags r:id="rId2"/>
            </p:custDataLst>
          </p:nvPr>
        </p:nvSpPr>
        <p:spPr>
          <a:xfrm>
            <a:off x="1288552" y="4636293"/>
            <a:ext cx="7686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ไม่ติดต่อ</a:t>
            </a:r>
          </a:p>
          <a:p>
            <a:r>
              <a:rPr lang="th-TH" sz="2400" dirty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เนื่องจากน้ำลายแทบไม่สามารถติดต่อเชื้อไวรัสเอชไอวี(</a:t>
            </a:r>
            <a:r>
              <a:rPr lang="en-US" sz="2400" dirty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400" dirty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ได้ ดังนั้นดื่มน้ำไม่สามารถติดเชื้อได้ </a:t>
            </a:r>
            <a:r>
              <a:rPr lang="th-TH" sz="2400" u="sng" dirty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จูบเบาๆ</a:t>
            </a:r>
            <a:r>
              <a:rPr lang="th-TH" sz="2400" dirty="0">
                <a:solidFill>
                  <a:srgbClr val="093F5C"/>
                </a:solidFill>
                <a:latin typeface="Tahoma" panose="020B0604030504040204" pitchFamily="34" charset="-120"/>
                <a:ea typeface="微軟正黑體" panose="020B0604030504040204" pitchFamily="34" charset="-120"/>
              </a:rPr>
              <a:t>กับผู้ติดเชื้อ ก็ไม่สามารถติดต่อเชื้อได้</a:t>
            </a:r>
            <a:r>
              <a:rPr lang="th-TH" sz="2400" dirty="0">
                <a:solidFill>
                  <a:srgbClr val="093F5C"/>
                </a:solidFill>
              </a:rPr>
              <a:t/>
            </a:r>
            <a:br>
              <a:rPr lang="th-TH" sz="2400" dirty="0">
                <a:solidFill>
                  <a:srgbClr val="093F5C"/>
                </a:solidFill>
              </a:rPr>
            </a:br>
            <a:endParaRPr lang="th-TH" sz="2400" dirty="0">
              <a:solidFill>
                <a:srgbClr val="093F5C"/>
              </a:solidFill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0" y="44624"/>
            <a:ext cx="9108504" cy="10653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th-TH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คำถามที่พบได้บ่อยเกี่ยวกับการติดเชื้อไวรัสเอชไอวี</a:t>
            </a:r>
            <a:r>
              <a:rPr kumimoji="0" lang="th-TH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kumimoji="0" lang="th-TH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kumimoji="0" lang="th-TH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788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A7CC2D-EFD5-411B-888B-3A66DE2C086D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F02BC607-B63A-4C83-BDDD-A3396633718C}"/>
              </a:ext>
            </a:extLst>
          </p:cNvPr>
          <p:cNvSpPr txBox="1"/>
          <p:nvPr/>
        </p:nvSpPr>
        <p:spPr>
          <a:xfrm>
            <a:off x="4658644" y="3079077"/>
            <a:ext cx="45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itchFamily="34" charset="0"/>
              </a:rPr>
              <a:t>02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軟正黑體" panose="020B0604030504040204" pitchFamily="34" charset="-120"/>
              <a:ea typeface="Arial Unicode MS"/>
              <a:cs typeface="Calibri" pitchFamily="34" charset="0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1E8ADFBF-BE65-4DB2-8F9B-3C927E1C4A0E}"/>
              </a:ext>
            </a:extLst>
          </p:cNvPr>
          <p:cNvSpPr/>
          <p:nvPr/>
        </p:nvSpPr>
        <p:spPr>
          <a:xfrm>
            <a:off x="133212" y="1377841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0B43CC9-9D5A-4DB7-A2EA-5653E21F6843}"/>
              </a:ext>
            </a:extLst>
          </p:cNvPr>
          <p:cNvSpPr/>
          <p:nvPr/>
        </p:nvSpPr>
        <p:spPr>
          <a:xfrm>
            <a:off x="145065" y="3009057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66B17AF2-05CF-4C85-A1D3-EBE2A46C10B8}"/>
              </a:ext>
            </a:extLst>
          </p:cNvPr>
          <p:cNvSpPr/>
          <p:nvPr/>
        </p:nvSpPr>
        <p:spPr>
          <a:xfrm>
            <a:off x="142472" y="5864966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412F317-38EC-49D1-9ADC-C5128FAF8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205314"/>
            <a:ext cx="4123467" cy="565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5C576E-E1D5-4BB4-AF6D-E1AF72B1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5753" y="1239266"/>
            <a:ext cx="42284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อ้างอิงตามวรรณกรรมงานวิจัยสากลปรากฏว่า ผู้ติดเชื้อทานยาอย่างเคร่งครัดจนจำนวนเชื้อไวรัสไม่สามารถตรวจพบได้ สามารถลดความเสี่ยงในการติดต่อแพร่เชื้อลงได้เป็นอย่างมาก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54974" y="2870482"/>
            <a:ext cx="4257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การบริการการดูแลโดยทั่วไป ( ผลิกตัว ทำความสะอาด สัมผัสโดนเนื้อตัว ) ไม่สามารถทำให้เกิดการติดต่อได้  การติดต่อของเชื้อไวรัสเอชไอวี(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ต้องอาศัยของเหลวจากร่างกาย, การแลกเปลี่ยนเลือด ส่วนสิ่งขับถ่ายเช่น  อุจจาระ, ปัสสาวะ, น้ำลาย, เหงื่อเป็นต้น ไม่ทำให้ติดเชื้อได้  ดังนั้นการดำเนินชีวิตร่วมกันโดยทั่วไป ไม่ส่งผลต่อการติดเชื้อไวรัสเอชไอวี (</a:t>
            </a:r>
            <a:r>
              <a:rPr lang="en-US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แต่อย่างใด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60424" y="5732804"/>
            <a:ext cx="4223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สามารถทำกิจกรรมปฏิสัมพันธ์ในชีวิตประจำวันเช่นโอบกอด, จับมือ, ทานอาหาร, ใช้โทรศัพท์เป็นต้นกับผู้ติดเชื้อได้</a:t>
            </a: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233405" y="45143"/>
            <a:ext cx="8677191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th-TH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ล้มล้างการดูหมิ่นเหยียดหยาม ความห่วงใยและการยอมรับ</a:t>
            </a:r>
            <a:endParaRPr kumimoji="1" lang="th-TH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50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7CFB559-3009-4485-949E-28F874412976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6CA517D-757C-4AA6-AF08-39E52ECC87D5}"/>
              </a:ext>
            </a:extLst>
          </p:cNvPr>
          <p:cNvSpPr/>
          <p:nvPr/>
        </p:nvSpPr>
        <p:spPr>
          <a:xfrm>
            <a:off x="1146950" y="1353705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16CDDD8-7D33-4ECD-8747-D9BBF1B95453}"/>
              </a:ext>
            </a:extLst>
          </p:cNvPr>
          <p:cNvSpPr/>
          <p:nvPr/>
        </p:nvSpPr>
        <p:spPr>
          <a:xfrm>
            <a:off x="184926" y="1353705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5614283-AAF4-4633-8385-9AEC69D6BEBC}"/>
              </a:ext>
            </a:extLst>
          </p:cNvPr>
          <p:cNvSpPr/>
          <p:nvPr/>
        </p:nvSpPr>
        <p:spPr>
          <a:xfrm>
            <a:off x="1146950" y="2440632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D6ADDA8-4D64-41D2-BE74-59481C07A73E}"/>
              </a:ext>
            </a:extLst>
          </p:cNvPr>
          <p:cNvSpPr/>
          <p:nvPr/>
        </p:nvSpPr>
        <p:spPr>
          <a:xfrm>
            <a:off x="184926" y="2440632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F068146-5317-4144-9258-62D23BA5DB20}"/>
              </a:ext>
            </a:extLst>
          </p:cNvPr>
          <p:cNvSpPr/>
          <p:nvPr/>
        </p:nvSpPr>
        <p:spPr>
          <a:xfrm>
            <a:off x="1146950" y="3540392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C583E87-28E3-4942-A3D8-D714E74FAD38}"/>
              </a:ext>
            </a:extLst>
          </p:cNvPr>
          <p:cNvSpPr/>
          <p:nvPr/>
        </p:nvSpPr>
        <p:spPr>
          <a:xfrm>
            <a:off x="184926" y="3540392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A970989-B7CF-4733-9F44-3E2110C1D739}"/>
              </a:ext>
            </a:extLst>
          </p:cNvPr>
          <p:cNvSpPr/>
          <p:nvPr/>
        </p:nvSpPr>
        <p:spPr>
          <a:xfrm>
            <a:off x="1146950" y="4612654"/>
            <a:ext cx="7844650" cy="720191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C901743-0224-4390-9C81-7661532A007F}"/>
              </a:ext>
            </a:extLst>
          </p:cNvPr>
          <p:cNvSpPr/>
          <p:nvPr/>
        </p:nvSpPr>
        <p:spPr>
          <a:xfrm>
            <a:off x="184926" y="4612654"/>
            <a:ext cx="962024" cy="720191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C65582D-6D2B-47A9-A994-287C8C6CFA8A}"/>
              </a:ext>
            </a:extLst>
          </p:cNvPr>
          <p:cNvSpPr/>
          <p:nvPr/>
        </p:nvSpPr>
        <p:spPr>
          <a:xfrm>
            <a:off x="1146950" y="5502464"/>
            <a:ext cx="7844650" cy="1200328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083D01D-F861-4683-920A-B2B9E60220AA}"/>
              </a:ext>
            </a:extLst>
          </p:cNvPr>
          <p:cNvSpPr/>
          <p:nvPr/>
        </p:nvSpPr>
        <p:spPr>
          <a:xfrm>
            <a:off x="184926" y="5502464"/>
            <a:ext cx="962024" cy="1200328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ardrop 10">
            <a:extLst>
              <a:ext uri="{FF2B5EF4-FFF2-40B4-BE49-F238E27FC236}">
                <a16:creationId xmlns:a16="http://schemas.microsoft.com/office/drawing/2014/main" id="{6C702F7E-ED25-41B8-9D8C-D0FDC6DF9D9D}"/>
              </a:ext>
            </a:extLst>
          </p:cNvPr>
          <p:cNvSpPr/>
          <p:nvPr/>
        </p:nvSpPr>
        <p:spPr>
          <a:xfrm rot="18900000">
            <a:off x="890631" y="1498109"/>
            <a:ext cx="179718" cy="179718"/>
          </a:xfrm>
          <a:prstGeom prst="teardrop">
            <a:avLst>
              <a:gd name="adj" fmla="val 13388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맑은 고딕" panose="020B0503020000020004" pitchFamily="34" charset="-127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080C0135-CF9D-45F7-9BF8-9B6031518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5" y="1456634"/>
            <a:ext cx="774436" cy="732677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BE18F422-3FF7-4D31-9FA9-629F22893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8305" r="61772" b="77171"/>
          <a:stretch/>
        </p:blipFill>
        <p:spPr>
          <a:xfrm>
            <a:off x="231162" y="3625374"/>
            <a:ext cx="828675" cy="732677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E3D869C6-F5F4-4101-BE07-93D4476B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32207" r="62063" b="51820"/>
          <a:stretch/>
        </p:blipFill>
        <p:spPr>
          <a:xfrm>
            <a:off x="239513" y="2493018"/>
            <a:ext cx="828675" cy="797869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B3FB2C1C-5F13-4305-93BB-486AF6362F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1" r="26379"/>
          <a:stretch/>
        </p:blipFill>
        <p:spPr>
          <a:xfrm>
            <a:off x="338302" y="4638785"/>
            <a:ext cx="631095" cy="667927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9FBBB9E1-0370-46F9-94AE-C1FDC2C4F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28" y="5482491"/>
            <a:ext cx="1481256" cy="120032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767C54-3E72-4A93-A3DA-E351FBD5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770" y="6438800"/>
            <a:ext cx="2133600" cy="365125"/>
          </a:xfrm>
        </p:spPr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標題 1"/>
          <p:cNvSpPr txBox="1">
            <a:spLocks/>
          </p:cNvSpPr>
          <p:nvPr/>
        </p:nvSpPr>
        <p:spPr>
          <a:xfrm>
            <a:off x="3131840" y="312762"/>
            <a:ext cx="257484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1" lang="th-TH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สรุป</a:t>
            </a:r>
            <a:endParaRPr kumimoji="1" lang="th-TH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6224" y="1258961"/>
            <a:ext cx="747057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การติดต่อของเชื้อไวรัสเอชไอวี</a:t>
            </a:r>
            <a:r>
              <a:rPr lang="th-TH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อาศัยช่องทางหลักในการแพร่เชื้อได้แก่ของเหลวจากร่างกายที่มีเชื้อไวรัสเอชไอวี</a:t>
            </a:r>
            <a:r>
              <a:rPr lang="th-TH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เลือด, อสุจิ, สารคัดหลั่งในช่องคลอดหรือน้ำนมแม่ ) ช่องทางติดต่อหลักคือการมีเพศสัมพันธ์ที่ไม่ปลอดภัย</a:t>
            </a:r>
          </a:p>
        </p:txBody>
      </p:sp>
      <p:sp>
        <p:nvSpPr>
          <p:cNvPr id="6" name="矩形 5"/>
          <p:cNvSpPr/>
          <p:nvPr/>
        </p:nvSpPr>
        <p:spPr>
          <a:xfrm>
            <a:off x="1225712" y="2493018"/>
            <a:ext cx="747057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การติดเชื้อไวรัสเอชไอวี</a:t>
            </a:r>
            <a:r>
              <a:rPr lang="th-TH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ได้ถูกมองว่าเป็นโรคเรื้อรังแล้ว ผู้ติดเชื้อทานยาอย่างเคร่งครัด ก็สามารถควบคุมจำนวนเชื้อไวรัส รักษาสุขภาพที่แข็งแรงไว้ได้</a:t>
            </a:r>
          </a:p>
        </p:txBody>
      </p:sp>
      <p:sp>
        <p:nvSpPr>
          <p:cNvPr id="7" name="矩形 6"/>
          <p:cNvSpPr/>
          <p:nvPr/>
        </p:nvSpPr>
        <p:spPr>
          <a:xfrm>
            <a:off x="1242238" y="3613147"/>
            <a:ext cx="75864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การดูแลผู้ติดเชื้อไวรัสเอชไอวี</a:t>
            </a:r>
            <a:r>
              <a:rPr lang="th-TH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ควรทำการเตือนให้ผู้ติดเชื้อพบแพทย์ตามกำหนดเวลา ทานยาต่อเนื่อง เพื่อควบคุมจำนวนเชื้อไวรัสในร่างกายของผู้ติดเชื้อ</a:t>
            </a:r>
          </a:p>
        </p:txBody>
      </p:sp>
      <p:sp>
        <p:nvSpPr>
          <p:cNvPr id="8" name="矩形 7"/>
          <p:cNvSpPr/>
          <p:nvPr/>
        </p:nvSpPr>
        <p:spPr>
          <a:xfrm>
            <a:off x="1271653" y="4750397"/>
            <a:ext cx="77331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บริการการดูแลในชีวิตประจำวันแบบทั่วไป ไม่สามารถติดเชื้อไวรัสเอชไอวี</a:t>
            </a:r>
            <a:r>
              <a:rPr lang="th-TH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ได้</a:t>
            </a:r>
          </a:p>
        </p:txBody>
      </p:sp>
      <p:sp>
        <p:nvSpPr>
          <p:cNvPr id="9" name="矩形 8"/>
          <p:cNvSpPr/>
          <p:nvPr/>
        </p:nvSpPr>
        <p:spPr>
          <a:xfrm>
            <a:off x="1258036" y="5408223"/>
            <a:ext cx="766421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บุคคลากรผู้ทำงานด้านการบริการดูแลระยะยาว หากเกิดอุบัติเหตุสัมผัสแตะต้องกับโรคจากการทำงาน โปรดพบแพทย์ภายใน 72 ชั่วโมง เพื่อทำการตรวจคัดกรองเชื้อไวรัสเอชไอวี</a:t>
            </a:r>
            <a:r>
              <a:rPr lang="th-TH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โดยมีแพทย์เป็นผู้ประเมินว่าจำเป็นต้องใช้ยาเพื่อการป้องกันหรือไม่ โดยค่าใช้จ่ายรัฐบาลจะเป็นผู้สนับสนุน</a:t>
            </a:r>
          </a:p>
        </p:txBody>
      </p:sp>
    </p:spTree>
    <p:extLst>
      <p:ext uri="{BB962C8B-B14F-4D97-AF65-F5344CB8AC3E}">
        <p14:creationId xmlns:p14="http://schemas.microsoft.com/office/powerpoint/2010/main" val="15037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BACA3B97-EAC8-4915-8D46-C46A5831F0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83024" y="2424507"/>
            <a:ext cx="6183038" cy="353911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D6B0ADD-279A-4720-93AA-95DF1F68006F}"/>
              </a:ext>
            </a:extLst>
          </p:cNvPr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A2B6DB2-5F95-4FD5-8AF4-654267A58F44}"/>
              </a:ext>
            </a:extLst>
          </p:cNvPr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3" name="Heart 45">
              <a:extLst>
                <a:ext uri="{FF2B5EF4-FFF2-40B4-BE49-F238E27FC236}">
                  <a16:creationId xmlns:a16="http://schemas.microsoft.com/office/drawing/2014/main" id="{05D7D494-03C9-47EE-831A-60ECE9A86AF3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F1ABBFE-5BFB-4C20-BFBF-81AEC7A909AB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A812B6C8-746E-4421-A127-590FB9DC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79A1CEA-84FE-4C7E-B544-1B2E21DD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61E22E80-214D-4266-9DDD-7DB5DC0D242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4">
              <a:extLst>
                <a:ext uri="{FF2B5EF4-FFF2-40B4-BE49-F238E27FC236}">
                  <a16:creationId xmlns:a16="http://schemas.microsoft.com/office/drawing/2014/main" id="{1812BE10-9CBD-40DF-A4CA-63EDC4C77B1C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9" name="Oval 9">
                <a:extLst>
                  <a:ext uri="{FF2B5EF4-FFF2-40B4-BE49-F238E27FC236}">
                    <a16:creationId xmlns:a16="http://schemas.microsoft.com/office/drawing/2014/main" id="{13A3A39A-755A-44D3-8E8A-4B29E5B7284C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00DD71EB-5673-42B4-BAC2-5B8713ACFFB1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AFCAB99A-03BB-4257-80E3-4B9EE0C2297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B572E79-C788-4367-8869-C2C70DB6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56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9119061" cy="1205315"/>
          </a:xfrm>
          <a:prstGeom prst="rect">
            <a:avLst/>
          </a:prstGeom>
          <a:solidFill>
            <a:srgbClr val="90B4BE"/>
          </a:solidFill>
          <a:ln w="76200">
            <a:solidFill>
              <a:srgbClr val="90B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0436" y="1205314"/>
            <a:ext cx="4671753" cy="5684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511276" y="238233"/>
            <a:ext cx="10141611" cy="836612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th-TH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เมื่อ</a:t>
            </a:r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กล่าวถึงเชื้อไวรัสเอชไอวี (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HIV) </a:t>
            </a:r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ทำให้</a:t>
            </a:r>
            <a:r>
              <a:rPr lang="th-TH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นึก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th-TH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ถึง</a:t>
            </a:r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อะไร</a:t>
            </a:r>
            <a:endParaRPr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5436096" y="1278348"/>
            <a:ext cx="3867538" cy="4488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โรคติดต่อ</a:t>
            </a:r>
          </a:p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รักร่วมเพศ</a:t>
            </a:r>
          </a:p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เพศสัมพันธ์</a:t>
            </a:r>
          </a:p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ส่ำส่อนทางเพศ</a:t>
            </a:r>
          </a:p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โรคที่ไม่มีทางรักษา</a:t>
            </a:r>
          </a:p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โรคเพศสัมพันธ์</a:t>
            </a:r>
          </a:p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ยาเสพติด</a:t>
            </a:r>
          </a:p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โรคซึมเศร้า</a:t>
            </a:r>
          </a:p>
          <a:p>
            <a:pPr marL="0" indent="0">
              <a:lnSpc>
                <a:spcPts val="3900"/>
              </a:lnSpc>
              <a:buNone/>
            </a:pPr>
            <a:r>
              <a:rPr lang="th-TH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อื่นๆ</a:t>
            </a:r>
          </a:p>
          <a:p>
            <a:pPr marL="0" indent="0">
              <a:lnSpc>
                <a:spcPts val="3900"/>
              </a:lnSpc>
              <a:buNone/>
            </a:pPr>
            <a:endParaRPr alt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http://www.juesatta.com/wp-content/uploads/2009/12/3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205316"/>
            <a:ext cx="4588626" cy="568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31" y="1462997"/>
            <a:ext cx="249465" cy="2494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30" y="2103850"/>
            <a:ext cx="249465" cy="2494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27" y="2702470"/>
            <a:ext cx="249465" cy="2494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27" y="3343323"/>
            <a:ext cx="249465" cy="24946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27" y="3945622"/>
            <a:ext cx="249465" cy="2494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27" y="4590348"/>
            <a:ext cx="249465" cy="24946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28" y="5192647"/>
            <a:ext cx="249465" cy="24946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27" y="5813603"/>
            <a:ext cx="249465" cy="24946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F0CDEC-537C-4603-90C2-773629F5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C4211-DC08-42C6-B13C-B804F08D47A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0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29" t="6741"/>
          <a:stretch/>
        </p:blipFill>
        <p:spPr>
          <a:xfrm>
            <a:off x="533817" y="2327142"/>
            <a:ext cx="8037204" cy="4294969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8164963" y="3527709"/>
            <a:ext cx="667512" cy="10892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505595" y="1667276"/>
            <a:ext cx="2169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 smtClean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39,669</a:t>
            </a:r>
            <a:endParaRPr lang="en-US" altLang="zh-TW" sz="2000" b="1" dirty="0">
              <a:solidFill>
                <a:srgbClr val="99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39132" y="1667276"/>
            <a:ext cx="2576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 smtClean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18,921</a:t>
            </a:r>
            <a:endParaRPr lang="en-US" altLang="zh-TW" sz="2000" b="1" dirty="0">
              <a:solidFill>
                <a:srgbClr val="CC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288004" y="1667276"/>
            <a:ext cx="1730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6,784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02" y="2469020"/>
            <a:ext cx="2403678" cy="4127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02737" y="3132705"/>
            <a:ext cx="2865220" cy="489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9082" y="94734"/>
            <a:ext cx="852667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จำนวนผู้ติดเชื้อ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HIV/AIDS </a:t>
            </a:r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ในไต้หวันที่ได้รับแจ้ง(1984-2019) </a:t>
            </a:r>
          </a:p>
        </p:txBody>
      </p:sp>
      <p:sp>
        <p:nvSpPr>
          <p:cNvPr id="12" name="雲朵形圖說文字 11"/>
          <p:cNvSpPr/>
          <p:nvPr/>
        </p:nvSpPr>
        <p:spPr>
          <a:xfrm>
            <a:off x="1201825" y="3362152"/>
            <a:ext cx="2730362" cy="1254770"/>
          </a:xfrm>
          <a:prstGeom prst="cloudCallout">
            <a:avLst>
              <a:gd name="adj1" fmla="val 60480"/>
              <a:gd name="adj2" fmla="val 45771"/>
            </a:avLst>
          </a:prstGeom>
          <a:solidFill>
            <a:srgbClr val="4A9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6947"/>
            <a:r>
              <a:rPr lang="th-TH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สถานการณ์การติดเชื้อเอชไอวี (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ในประเทศจัดอยู่ในระดับมีการระบาดต่ำ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B0FDAA7-AF87-4966-AACF-B72B8975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13682" y="1788902"/>
            <a:ext cx="75470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th-TH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จำนวนรับแจ้งกรณีรายบุคคล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520536" y="1995321"/>
            <a:ext cx="22649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ยอดรวมผู้ติดเชื้อ HIV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3799281" y="1995321"/>
            <a:ext cx="22649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ยอดรวมผู้เป็นโรค AIDS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20599" y="1963120"/>
            <a:ext cx="22649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ยอดรวมผู้เสียชีวิต</a:t>
            </a:r>
          </a:p>
        </p:txBody>
      </p:sp>
      <p:sp>
        <p:nvSpPr>
          <p:cNvPr id="20" name="矩形 19"/>
          <p:cNvSpPr/>
          <p:nvPr/>
        </p:nvSpPr>
        <p:spPr>
          <a:xfrm>
            <a:off x="1619672" y="2599392"/>
            <a:ext cx="540000" cy="24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20180" y="2582881"/>
            <a:ext cx="540000" cy="24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844307" y="2624443"/>
            <a:ext cx="2191159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th-TH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ยุทธศาสตร์การควบคุมป้องกัน ทั้งการผลักดันการตรวจคัดกรองหลากรูปแบบอย่างกระตือรือร้น การให้ยาทานทันทีเพื่อป้องกันเมื่อตรวจวินิจฉัยพบเป็นต้น ยอดการรับแจ้งเพิ่มใหม่ลดลงทุกปี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427984" y="6345112"/>
            <a:ext cx="7547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ปี</a:t>
            </a:r>
          </a:p>
        </p:txBody>
      </p:sp>
    </p:spTree>
    <p:extLst>
      <p:ext uri="{BB962C8B-B14F-4D97-AF65-F5344CB8AC3E}">
        <p14:creationId xmlns:p14="http://schemas.microsoft.com/office/powerpoint/2010/main" val="135202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64661" y="-91151"/>
            <a:ext cx="7472865" cy="13849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th-TH" altLang="zh-TW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สถานการณ์การระบาดของโรคในไต้หวันปัจจุบัน : ความสัมพันธ์ทางเพศที่ไม่ปลอดภัย</a:t>
            </a:r>
            <a:br>
              <a:rPr lang="th-TH" altLang="zh-TW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th-TH" altLang="zh-TW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เป็นช่องทางหลักของการติดต่อ</a:t>
            </a:r>
            <a:endParaRPr lang="zh-TW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C6EBA23-2D56-49C9-ACA6-BEB3A0A5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1" y="1255290"/>
            <a:ext cx="8949704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4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-523701" y="1385829"/>
            <a:ext cx="10145324" cy="5098097"/>
            <a:chOff x="303774" y="1402456"/>
            <a:chExt cx="8209395" cy="4962298"/>
          </a:xfrm>
        </p:grpSpPr>
        <p:grpSp>
          <p:nvGrpSpPr>
            <p:cNvPr id="5" name="群組 4"/>
            <p:cNvGrpSpPr/>
            <p:nvPr/>
          </p:nvGrpSpPr>
          <p:grpSpPr>
            <a:xfrm>
              <a:off x="626892" y="1402456"/>
              <a:ext cx="7541608" cy="1458782"/>
              <a:chOff x="1764793" y="1397535"/>
              <a:chExt cx="8174735" cy="2471750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188"/>
              <a:stretch/>
            </p:blipFill>
            <p:spPr>
              <a:xfrm>
                <a:off x="1764793" y="1397535"/>
                <a:ext cx="4672584" cy="2467688"/>
              </a:xfrm>
              <a:prstGeom prst="rect">
                <a:avLst/>
              </a:prstGeom>
            </p:spPr>
          </p:pic>
          <p:pic>
            <p:nvPicPr>
              <p:cNvPr id="7" name="圖片 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31" b="47188"/>
              <a:stretch/>
            </p:blipFill>
            <p:spPr>
              <a:xfrm>
                <a:off x="5925312" y="1397535"/>
                <a:ext cx="4014216" cy="2471750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2148464" y="2517940"/>
                <a:ext cx="7579087" cy="1248704"/>
              </a:xfrm>
              <a:prstGeom prst="rect">
                <a:avLst/>
              </a:prstGeom>
              <a:solidFill>
                <a:srgbClr val="B4C4D9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th-TH" altLang="zh-TW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ทั่วโลกสามารถบรรลุเป้าหมายตามขั้นตอน “90-90-90”ในปี 2020</a:t>
                </a:r>
              </a:p>
              <a:p>
                <a:pPr>
                  <a:lnSpc>
                    <a:spcPct val="90000"/>
                  </a:lnSpc>
                </a:pPr>
                <a:r>
                  <a:rPr lang="th-TH" altLang="zh-TW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ปี 2030 ก็สามารถยุติการติดต่อแพร่ระบาดของโรคเอดส์ได้</a:t>
                </a: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303774" y="2858841"/>
              <a:ext cx="8209395" cy="3505913"/>
              <a:chOff x="914400" y="2969246"/>
              <a:chExt cx="10213848" cy="3724162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84"/>
              <a:stretch/>
            </p:blipFill>
            <p:spPr>
              <a:xfrm>
                <a:off x="914400" y="2969246"/>
                <a:ext cx="10213848" cy="3724162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 bwMode="auto">
              <a:xfrm>
                <a:off x="2569464" y="3200400"/>
                <a:ext cx="5568696" cy="2487168"/>
              </a:xfrm>
              <a:prstGeom prst="rect">
                <a:avLst/>
              </a:prstGeom>
              <a:solidFill>
                <a:srgbClr val="F9F3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89617" y="3783194"/>
              <a:ext cx="1403985" cy="840230"/>
            </a:xfrm>
            <a:prstGeom prst="rect">
              <a:avLst/>
            </a:prstGeom>
            <a:solidFill>
              <a:srgbClr val="F9F3F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th-TH" altLang="zh-TW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“90-90-90” ความหมายคือ เมื่อถึงปี 2020</a:t>
              </a:r>
            </a:p>
          </p:txBody>
        </p:sp>
        <p:sp>
          <p:nvSpPr>
            <p:cNvPr id="17" name="向右箭號 16"/>
            <p:cNvSpPr/>
            <p:nvPr/>
          </p:nvSpPr>
          <p:spPr>
            <a:xfrm>
              <a:off x="926561" y="5059267"/>
              <a:ext cx="748144" cy="521280"/>
            </a:xfrm>
            <a:prstGeom prst="rightArrow">
              <a:avLst/>
            </a:prstGeom>
            <a:solidFill>
              <a:srgbClr val="49AED5"/>
            </a:solidFill>
            <a:ln>
              <a:solidFill>
                <a:srgbClr val="49A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44" b="33607"/>
            <a:stretch/>
          </p:blipFill>
          <p:spPr>
            <a:xfrm>
              <a:off x="2094635" y="4348379"/>
              <a:ext cx="5685906" cy="600419"/>
            </a:xfrm>
            <a:prstGeom prst="rect">
              <a:avLst/>
            </a:prstGeom>
            <a:solidFill>
              <a:srgbClr val="F9F3F1"/>
            </a:solidFill>
          </p:spPr>
        </p:pic>
        <p:sp>
          <p:nvSpPr>
            <p:cNvPr id="19" name="文字方塊 18"/>
            <p:cNvSpPr txBox="1"/>
            <p:nvPr/>
          </p:nvSpPr>
          <p:spPr>
            <a:xfrm>
              <a:off x="2476033" y="2936459"/>
              <a:ext cx="1080759" cy="748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392609" y="2936459"/>
              <a:ext cx="1080759" cy="748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40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/>
                <a:t>90%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421106" y="2936459"/>
              <a:ext cx="1080759" cy="748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40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/>
                <a:t>90%</a:t>
              </a:r>
            </a:p>
          </p:txBody>
        </p:sp>
      </p:grpSp>
      <p:sp>
        <p:nvSpPr>
          <p:cNvPr id="23" name="標題 1">
            <a:extLst>
              <a:ext uri="{FF2B5EF4-FFF2-40B4-BE49-F238E27FC236}">
                <a16:creationId xmlns:a16="http://schemas.microsoft.com/office/drawing/2014/main" id="{0CC5AF82-60C0-413D-AC3C-6CA6DB48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4" y="218565"/>
            <a:ext cx="8975188" cy="9941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ปี 2020 เป้าหมาย 90-90-90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25557A-60B2-43E9-8FD5-EAF73DC9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897903" y="3770312"/>
            <a:ext cx="17988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ของผู้ติดเชื้อ</a:t>
            </a:r>
            <a:b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ทราบว่าตนเองติดเชื้อ</a:t>
            </a:r>
          </a:p>
        </p:txBody>
      </p:sp>
      <p:sp>
        <p:nvSpPr>
          <p:cNvPr id="25" name="矩形 24"/>
          <p:cNvSpPr/>
          <p:nvPr/>
        </p:nvSpPr>
        <p:spPr>
          <a:xfrm>
            <a:off x="4024484" y="3766420"/>
            <a:ext cx="23567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ของผู้ที่ทราบว่าตนเองติดเชื้อ</a:t>
            </a:r>
            <a:b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ทานยาเพื่อการรักษา</a:t>
            </a:r>
          </a:p>
        </p:txBody>
      </p:sp>
      <p:sp>
        <p:nvSpPr>
          <p:cNvPr id="26" name="矩形 25"/>
          <p:cNvSpPr/>
          <p:nvPr/>
        </p:nvSpPr>
        <p:spPr>
          <a:xfrm>
            <a:off x="6495922" y="3616381"/>
            <a:ext cx="2396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ของผู้ติดเชื้อที่ทานยา</a:t>
            </a:r>
            <a:b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th-TH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ไม่สามารถตรวจพบจำนวนเชื้อไวรัส</a:t>
            </a:r>
          </a:p>
        </p:txBody>
      </p:sp>
      <p:sp>
        <p:nvSpPr>
          <p:cNvPr id="27" name="矩形 26"/>
          <p:cNvSpPr/>
          <p:nvPr/>
        </p:nvSpPr>
        <p:spPr>
          <a:xfrm>
            <a:off x="1198842" y="5038142"/>
            <a:ext cx="7755155" cy="1200329"/>
          </a:xfrm>
          <a:prstGeom prst="rect">
            <a:avLst/>
          </a:prstGeom>
          <a:solidFill>
            <a:srgbClr val="F9F3F1"/>
          </a:solidFill>
        </p:spPr>
        <p:txBody>
          <a:bodyPr wrap="square" anchor="ctr">
            <a:spAutoFit/>
          </a:bodyPr>
          <a:lstStyle/>
          <a:p>
            <a:r>
              <a:rPr lang="th-TH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เมื่อไม่สามารถตรวจพบจำนวนเชื้อไวรัสเอชไอวี(</a:t>
            </a: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HIV)</a:t>
            </a:r>
            <a:r>
              <a:rPr lang="th-TH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ในเลือด สภาพความแข็งแรงของร่างกายไม่ต่างจากคนทั่วไป ความเสี่ยงในการติดต่อลดลงเป็นอย่างมาก</a:t>
            </a:r>
          </a:p>
        </p:txBody>
      </p:sp>
    </p:spTree>
    <p:extLst>
      <p:ext uri="{BB962C8B-B14F-4D97-AF65-F5344CB8AC3E}">
        <p14:creationId xmlns:p14="http://schemas.microsoft.com/office/powerpoint/2010/main" val="12424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832AD31F-83CE-4661-92EE-0C012F360D62}"/>
              </a:ext>
            </a:extLst>
          </p:cNvPr>
          <p:cNvGrpSpPr/>
          <p:nvPr/>
        </p:nvGrpSpPr>
        <p:grpSpPr>
          <a:xfrm>
            <a:off x="1475655" y="4939643"/>
            <a:ext cx="6895971" cy="731250"/>
            <a:chOff x="699950" y="5673183"/>
            <a:chExt cx="8372294" cy="992374"/>
          </a:xfrm>
          <a:solidFill>
            <a:srgbClr val="035D4E"/>
          </a:solidFill>
        </p:grpSpPr>
        <p:sp>
          <p:nvSpPr>
            <p:cNvPr id="7" name="手繪多邊形: 圖案 15">
              <a:extLst>
                <a:ext uri="{FF2B5EF4-FFF2-40B4-BE49-F238E27FC236}">
                  <a16:creationId xmlns:a16="http://schemas.microsoft.com/office/drawing/2014/main" id="{B50B092F-AD73-471A-B365-B85EC82E8BA8}"/>
                </a:ext>
              </a:extLst>
            </p:cNvPr>
            <p:cNvSpPr/>
            <p:nvPr/>
          </p:nvSpPr>
          <p:spPr>
            <a:xfrm>
              <a:off x="69995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79%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手繪多邊形: 圖案 16">
              <a:extLst>
                <a:ext uri="{FF2B5EF4-FFF2-40B4-BE49-F238E27FC236}">
                  <a16:creationId xmlns:a16="http://schemas.microsoft.com/office/drawing/2014/main" id="{5724D31E-BDF7-48CD-A8C5-C5190F09DA74}"/>
                </a:ext>
              </a:extLst>
            </p:cNvPr>
            <p:cNvSpPr/>
            <p:nvPr/>
          </p:nvSpPr>
          <p:spPr>
            <a:xfrm>
              <a:off x="364563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fillRef>
            <a:effectRef idx="0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78%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: 圖案 17">
              <a:extLst>
                <a:ext uri="{FF2B5EF4-FFF2-40B4-BE49-F238E27FC236}">
                  <a16:creationId xmlns:a16="http://schemas.microsoft.com/office/drawing/2014/main" id="{BD6EDCC9-EBC7-4949-B68D-F39BC87E5AF3}"/>
                </a:ext>
              </a:extLst>
            </p:cNvPr>
            <p:cNvSpPr/>
            <p:nvPr/>
          </p:nvSpPr>
          <p:spPr>
            <a:xfrm>
              <a:off x="6591311" y="5673184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fillRef>
            <a:effectRef idx="0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86%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E6FB4AA7-C57B-406E-B407-F27FF866C5AA}"/>
              </a:ext>
            </a:extLst>
          </p:cNvPr>
          <p:cNvSpPr/>
          <p:nvPr/>
        </p:nvSpPr>
        <p:spPr>
          <a:xfrm>
            <a:off x="514814" y="4950453"/>
            <a:ext cx="1027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Global</a:t>
            </a:r>
          </a:p>
          <a:p>
            <a:pPr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FB4AA7-C57B-406E-B407-F27FF866C5AA}"/>
              </a:ext>
            </a:extLst>
          </p:cNvPr>
          <p:cNvSpPr/>
          <p:nvPr/>
        </p:nvSpPr>
        <p:spPr>
          <a:xfrm>
            <a:off x="514814" y="3860291"/>
            <a:ext cx="1027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Taiwan</a:t>
            </a:r>
          </a:p>
          <a:p>
            <a:pPr lvl="0"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32AD31F-83CE-4661-92EE-0C012F360D62}"/>
              </a:ext>
            </a:extLst>
          </p:cNvPr>
          <p:cNvGrpSpPr/>
          <p:nvPr/>
        </p:nvGrpSpPr>
        <p:grpSpPr>
          <a:xfrm>
            <a:off x="1475656" y="3947008"/>
            <a:ext cx="6895971" cy="731250"/>
            <a:chOff x="699950" y="5673183"/>
            <a:chExt cx="8372294" cy="992374"/>
          </a:xfrm>
          <a:solidFill>
            <a:srgbClr val="078FA1"/>
          </a:solidFill>
        </p:grpSpPr>
        <p:sp>
          <p:nvSpPr>
            <p:cNvPr id="13" name="手繪多邊形: 圖案 15">
              <a:extLst>
                <a:ext uri="{FF2B5EF4-FFF2-40B4-BE49-F238E27FC236}">
                  <a16:creationId xmlns:a16="http://schemas.microsoft.com/office/drawing/2014/main" id="{B50B092F-AD73-471A-B365-B85EC82E8BA8}"/>
                </a:ext>
              </a:extLst>
            </p:cNvPr>
            <p:cNvSpPr/>
            <p:nvPr/>
          </p:nvSpPr>
          <p:spPr>
            <a:xfrm>
              <a:off x="69995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87%</a:t>
              </a:r>
            </a:p>
          </p:txBody>
        </p:sp>
        <p:sp>
          <p:nvSpPr>
            <p:cNvPr id="14" name="手繪多邊形: 圖案 16">
              <a:extLst>
                <a:ext uri="{FF2B5EF4-FFF2-40B4-BE49-F238E27FC236}">
                  <a16:creationId xmlns:a16="http://schemas.microsoft.com/office/drawing/2014/main" id="{5724D31E-BDF7-48CD-A8C5-C5190F09DA74}"/>
                </a:ext>
              </a:extLst>
            </p:cNvPr>
            <p:cNvSpPr/>
            <p:nvPr/>
          </p:nvSpPr>
          <p:spPr>
            <a:xfrm>
              <a:off x="364563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</a:p>
          </p:txBody>
        </p:sp>
        <p:sp>
          <p:nvSpPr>
            <p:cNvPr id="15" name="手繪多邊形: 圖案 17">
              <a:extLst>
                <a:ext uri="{FF2B5EF4-FFF2-40B4-BE49-F238E27FC236}">
                  <a16:creationId xmlns:a16="http://schemas.microsoft.com/office/drawing/2014/main" id="{BD6EDCC9-EBC7-4949-B68D-F39BC87E5AF3}"/>
                </a:ext>
              </a:extLst>
            </p:cNvPr>
            <p:cNvSpPr/>
            <p:nvPr/>
          </p:nvSpPr>
          <p:spPr>
            <a:xfrm>
              <a:off x="6591311" y="5673184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95%</a:t>
              </a:r>
            </a:p>
          </p:txBody>
        </p:sp>
      </p:grpSp>
      <p:sp>
        <p:nvSpPr>
          <p:cNvPr id="17" name="圓角矩形 16"/>
          <p:cNvSpPr/>
          <p:nvPr/>
        </p:nvSpPr>
        <p:spPr>
          <a:xfrm>
            <a:off x="328046" y="5779384"/>
            <a:ext cx="8673552" cy="857781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th-TH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ไต้หวัน 3 อย่างได้ 90  </a:t>
            </a:r>
            <a:r>
              <a:rPr lang="th-TH" altLang="zh-TW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ดีกว่า</a:t>
            </a:r>
            <a:r>
              <a:rPr lang="th-TH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ค่าเฉลี่ยทั่วโลก</a:t>
            </a:r>
          </a:p>
          <a:p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th-TH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ผู้ที่ทราบว่าตนเองติดเชื้อส่วนใหญ่ล้วนทานยาเพื่อการรักษา อีกทั้งควบคุมได้ดี</a:t>
            </a:r>
          </a:p>
        </p:txBody>
      </p:sp>
      <p:sp>
        <p:nvSpPr>
          <p:cNvPr id="23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21519" y="5926321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21519" y="6272299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3707" y="2804203"/>
            <a:ext cx="1491872" cy="26161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3609" y="2921074"/>
            <a:ext cx="1317171" cy="26161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47264" y="28672"/>
            <a:ext cx="8400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ปี2020 เป้าหมาย 90-90-90ที่ไต้หวันทำได้ในปัจจุบัน(2019)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0416BE7-59C0-4670-9D87-7351E3B4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7998" y="6563093"/>
            <a:ext cx="21336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5317"/>
            <a:ext cx="9144000" cy="2074405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349821" y="2525768"/>
            <a:ext cx="1666618" cy="46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อัตราส่วนผู้ที่ทราบว่าตนเองติดเชื้อ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628077" y="2537494"/>
            <a:ext cx="1789766" cy="46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อัตราส่วนผู้ที่ทราบว่าติดเชื้อและทานยา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7029481" y="2425497"/>
            <a:ext cx="1810634" cy="46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อัตราส่วนผู้ทานยาที่ไม่สามารถตรวจพบจำนวนเชื้อไวรัส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165080" y="3245269"/>
            <a:ext cx="2953612" cy="601450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th-TH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ความเสี่ยงในการ</a:t>
            </a:r>
            <a:r>
              <a:rPr lang="th-TH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ติดต่อ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th-TH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ลดลง</a:t>
            </a:r>
            <a:r>
              <a:rPr lang="th-TH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เป็นอย่างมาก</a:t>
            </a:r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224482" y="3288875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21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2043" y="29553"/>
            <a:ext cx="8959916" cy="1200329"/>
          </a:xfrm>
        </p:spPr>
        <p:txBody>
          <a:bodyPr wrap="square">
            <a:spAutoFit/>
          </a:bodyPr>
          <a:lstStyle/>
          <a:p>
            <a:pPr defTabSz="457200"/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ผู้ที่ติดเชื้อไวรัสเอชไอวี (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HIV) </a:t>
            </a:r>
            <a:r>
              <a:rPr lang="th-TH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ดูแล้วมีความแตกต่างจากบุคคลทั่วไปหรือไม่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0328" y="2060848"/>
            <a:ext cx="4479144" cy="42165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just" eaLnBrk="0" hangingPunct="0">
              <a:defRPr sz="2000" b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th-TH" altLang="zh-TW" sz="2800" dirty="0">
                <a:solidFill>
                  <a:srgbClr val="002060"/>
                </a:solidFill>
              </a:rPr>
              <a:t>ระยะเวลาที่ผู้ใหญ่เริ่มติดเชื้อไวรัสเอชไอวี</a:t>
            </a:r>
            <a:r>
              <a:rPr lang="th-TH" altLang="zh-TW" sz="1800" dirty="0">
                <a:solidFill>
                  <a:srgbClr val="002060"/>
                </a:solidFill>
              </a:rPr>
              <a:t>(</a:t>
            </a:r>
            <a:r>
              <a:rPr lang="en-US" altLang="zh-TW" sz="1800" dirty="0">
                <a:solidFill>
                  <a:srgbClr val="002060"/>
                </a:solidFill>
              </a:rPr>
              <a:t>HIV) </a:t>
            </a:r>
            <a:r>
              <a:rPr lang="th-TH" altLang="zh-TW" sz="2800" dirty="0">
                <a:solidFill>
                  <a:srgbClr val="002060"/>
                </a:solidFill>
              </a:rPr>
              <a:t>จนกระทั่งเกิดอาการของโรคเอดส์</a:t>
            </a:r>
            <a:r>
              <a:rPr lang="th-TH" altLang="zh-TW" sz="1800" dirty="0">
                <a:solidFill>
                  <a:srgbClr val="002060"/>
                </a:solidFill>
              </a:rPr>
              <a:t>(</a:t>
            </a:r>
            <a:r>
              <a:rPr lang="en-US" altLang="zh-TW" sz="1800" dirty="0">
                <a:solidFill>
                  <a:srgbClr val="002060"/>
                </a:solidFill>
              </a:rPr>
              <a:t>AIDS)</a:t>
            </a:r>
            <a:r>
              <a:rPr lang="th-TH" altLang="zh-TW" sz="2800" dirty="0">
                <a:solidFill>
                  <a:srgbClr val="002060"/>
                </a:solidFill>
              </a:rPr>
              <a:t>อาจนานเป็นเวลาถึง 10 ปี ในระยะเวลาดังกล่าว ผู้ติดเชื้อร่างกายดูแข็งแรงปกติ </a:t>
            </a:r>
          </a:p>
          <a:p>
            <a:endParaRPr lang="en-US" altLang="zh-TW" sz="1600" dirty="0" smtClean="0">
              <a:solidFill>
                <a:srgbClr val="002060"/>
              </a:solidFill>
            </a:endParaRPr>
          </a:p>
          <a:p>
            <a:r>
              <a:rPr lang="th-TH" altLang="zh-TW" sz="2800" dirty="0" smtClean="0">
                <a:solidFill>
                  <a:srgbClr val="002060"/>
                </a:solidFill>
              </a:rPr>
              <a:t>พวก</a:t>
            </a:r>
            <a:r>
              <a:rPr lang="th-TH" altLang="zh-TW" sz="2800" dirty="0">
                <a:solidFill>
                  <a:srgbClr val="002060"/>
                </a:solidFill>
              </a:rPr>
              <a:t>เขาอาจไม่ทราบว่าตนเองเป็นผู้ติดเชื้อไวรัสแล้ว </a:t>
            </a:r>
          </a:p>
          <a:p>
            <a:endParaRPr lang="zh-TW" altLang="en-US" sz="2800" dirty="0">
              <a:solidFill>
                <a:srgbClr val="00206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4071"/>
            <a:ext cx="3523376" cy="2641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4564" y="2204864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4564" y="5050762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7FEBB9-D333-4504-B99D-5A555B7B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010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179208e8-9afa-449b-a906-07278589bbb1"/>
  <p:tag name="ARTICULATE_SLIDE_COUNT" val="38"/>
  <p:tag name="ARTICULATE_REFERENCE_TYPE_1" val="1"/>
  <p:tag name="ARTICULATE_REFERENCE_1" val="D:\詹容備份資料\PO2017010_疾管署-1門串流課程製作\03簡報美化\V4\愛滋病防治及消防員執行醫療救護時，如何保護自己.pdf"/>
  <p:tag name="ARTICULATE_REFERENCE_TITLE_1" val="愛滋病防治及消防員執行醫療救護時，如何保護自己"/>
  <p:tag name="ARTICULATE_REFERENCE_ID_1" val="915d4ca4-5e11-4444-a39d-f251a4f07060"/>
  <p:tag name="ARTICULATE_REFERENCE_COUNT" val="1"/>
  <p:tag name="ARTICULATE_REFERENCE_DESCRIPTION" val="請點選下方連結下載教材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OJECT_OPEN" val="1"/>
  <p:tag name="TAG_BACKING_FORM_KEY" val="656160-d:\詹容備份資料\po2017010_疾管署-1門串流課程製作\03簡報美化\v4\po2017010_v4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b18ef9d7fb40c1b5c3cc6265e526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e1016728d246f4b0899f34f1ba57a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8148a6f5e5406cbc2b2bf8a01670b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6966750df4f678ccde0f64b2a25e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8d798c09c740a0bd1f29ed7d6ea3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5864998c6a453da29477bad2a5e0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81285760c40bf95e0ad29d89e67b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236d041bef4f579789575a86e455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81285760c40bf95e0ad29d89e67b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62b64483a541aca082953c54988b0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71844184044587b5e04f2e515871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e7b298938c4a87a090f0b8105cfe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e7b298938c4a87a090f0b8105cfe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e687218524e58a4c55c8aa2343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a0be502444f6eb8d9cb2b4137c9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d0890362374d9ba114c971fb58643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fd3be24b5d4b828e93d8bfc578c8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236f20bed042cd9eba2cea6b49480a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32535</TotalTime>
  <Words>3971</Words>
  <Application>Microsoft Office PowerPoint</Application>
  <PresentationFormat>如螢幕大小 (4:3)</PresentationFormat>
  <Paragraphs>324</Paragraphs>
  <Slides>36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51" baseType="lpstr">
      <vt:lpstr>Angsana New</vt:lpstr>
      <vt:lpstr>Arial Unicode MS</vt:lpstr>
      <vt:lpstr>Cordia New</vt:lpstr>
      <vt:lpstr>等线</vt:lpstr>
      <vt:lpstr>맑은 고딕</vt:lpstr>
      <vt:lpstr>微軟正黑體</vt:lpstr>
      <vt:lpstr>新細明體</vt:lpstr>
      <vt:lpstr>Arial</vt:lpstr>
      <vt:lpstr>Calibri</vt:lpstr>
      <vt:lpstr>Calibri Light</vt:lpstr>
      <vt:lpstr>Tahoma</vt:lpstr>
      <vt:lpstr>Times New Roman</vt:lpstr>
      <vt:lpstr>Wingdings</vt:lpstr>
      <vt:lpstr>Office 佈景主題</vt:lpstr>
      <vt:lpstr>1_Office 佈景主題</vt:lpstr>
      <vt:lpstr>PowerPoint 簡報</vt:lpstr>
      <vt:lpstr>PowerPoint 簡報</vt:lpstr>
      <vt:lpstr>PowerPoint 簡報</vt:lpstr>
      <vt:lpstr>เมื่อกล่าวถึงเชื้อไวรัสเอชไอวี (HIV) ทำให้นึก ถึงอะไร</vt:lpstr>
      <vt:lpstr>PowerPoint 簡報</vt:lpstr>
      <vt:lpstr>สถานการณ์การระบาดของโรคในไต้หวันปัจจุบัน : ความสัมพันธ์ทางเพศที่ไม่ปลอดภัย เป็นช่องทางหลักของการติดต่อ</vt:lpstr>
      <vt:lpstr>ปี 2020 เป้าหมาย 90-90-90</vt:lpstr>
      <vt:lpstr>PowerPoint 簡報</vt:lpstr>
      <vt:lpstr>ผู้ที่ติดเชื้อไวรัสเอชไอวี (HIV) ดูแล้วมีความแตกต่างจากบุคคลทั่วไปหรือไม่</vt:lpstr>
      <vt:lpstr>ติดเชื้อไวรัสเอชไอวี(HIV) ก็ต้องเป็นโรคเอดส์ (AIDS) ใช่ไหม</vt:lpstr>
      <vt:lpstr>การติดต่อเชื้อไวรัสเอชไอวี(HIV) มีช่องทางใดบ้าง</vt:lpstr>
      <vt:lpstr>เหล่านี้ล้วนไม่สามารถติดต่อเชื้อไวรัสเอชไอวี(HIV) ได้</vt:lpstr>
      <vt:lpstr>PowerPoint 簡報</vt:lpstr>
      <vt:lpstr>PowerPoint 簡報</vt:lpstr>
      <vt:lpstr>PowerPoint 簡報</vt:lpstr>
      <vt:lpstr>PowerPoint 簡報</vt:lpstr>
      <vt:lpstr>ความเสี่ยงต่อการสัมผัสเชื้อไวรัสเอชไอวี(HIV) </vt:lpstr>
      <vt:lpstr>PowerPoint 簡報</vt:lpstr>
      <vt:lpstr>ดังนั้นการดูแลแบบทั่วไปไม่ทำให้ สัมผัสกับเชื้อไวรัสเอชไอวี(HIV)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PrEP試辦計畫規劃討論會</dc:title>
  <dc:creator>高銓吟</dc:creator>
  <cp:lastModifiedBy>王思穎</cp:lastModifiedBy>
  <cp:revision>2914</cp:revision>
  <cp:lastPrinted>2020-02-15T10:03:33Z</cp:lastPrinted>
  <dcterms:created xsi:type="dcterms:W3CDTF">2016-05-25T03:02:31Z</dcterms:created>
  <dcterms:modified xsi:type="dcterms:W3CDTF">2020-03-09T02:31:04Z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PO2017010_V1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FAFDB274-A52E-4235-3F6B-5D78653F7061</vt:lpwstr>
  </property>
  <property fmtid="{D5CDD505-2E9C-101B-9397-08002B2CF9AE}" pid="6" name="ArticulateProjectFull">
    <vt:lpwstr>D:\詹容備份資料\PO2017010_疾管署-1門串流課程製作\03簡報美化\V4\PO2017010_V4.ppta</vt:lpwstr>
  </property>
</Properties>
</file>